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50" r:id="rId1"/>
  </p:sldMasterIdLst>
  <p:notesMasterIdLst>
    <p:notesMasterId r:id="rId45"/>
  </p:notesMasterIdLst>
  <p:handoutMasterIdLst>
    <p:handoutMasterId r:id="rId46"/>
  </p:handoutMasterIdLst>
  <p:sldIdLst>
    <p:sldId id="264" r:id="rId2"/>
    <p:sldId id="280" r:id="rId3"/>
    <p:sldId id="265" r:id="rId4"/>
    <p:sldId id="267" r:id="rId5"/>
    <p:sldId id="268" r:id="rId6"/>
    <p:sldId id="281" r:id="rId7"/>
    <p:sldId id="270" r:id="rId8"/>
    <p:sldId id="271" r:id="rId9"/>
    <p:sldId id="272" r:id="rId10"/>
    <p:sldId id="273" r:id="rId11"/>
    <p:sldId id="274" r:id="rId12"/>
    <p:sldId id="275" r:id="rId13"/>
    <p:sldId id="276" r:id="rId14"/>
    <p:sldId id="277" r:id="rId15"/>
    <p:sldId id="278" r:id="rId16"/>
    <p:sldId id="279" r:id="rId17"/>
    <p:sldId id="293" r:id="rId18"/>
    <p:sldId id="269" r:id="rId19"/>
    <p:sldId id="282" r:id="rId20"/>
    <p:sldId id="307" r:id="rId21"/>
    <p:sldId id="287" r:id="rId22"/>
    <p:sldId id="294" r:id="rId23"/>
    <p:sldId id="283" r:id="rId24"/>
    <p:sldId id="288" r:id="rId25"/>
    <p:sldId id="289" r:id="rId26"/>
    <p:sldId id="302" r:id="rId27"/>
    <p:sldId id="310" r:id="rId28"/>
    <p:sldId id="291" r:id="rId29"/>
    <p:sldId id="308" r:id="rId30"/>
    <p:sldId id="284" r:id="rId31"/>
    <p:sldId id="290" r:id="rId32"/>
    <p:sldId id="285" r:id="rId33"/>
    <p:sldId id="298" r:id="rId34"/>
    <p:sldId id="305" r:id="rId35"/>
    <p:sldId id="295" r:id="rId36"/>
    <p:sldId id="296" r:id="rId37"/>
    <p:sldId id="300" r:id="rId38"/>
    <p:sldId id="297" r:id="rId39"/>
    <p:sldId id="292" r:id="rId40"/>
    <p:sldId id="286" r:id="rId41"/>
    <p:sldId id="301" r:id="rId42"/>
    <p:sldId id="303" r:id="rId43"/>
    <p:sldId id="304" r:id="rId44"/>
  </p:sldIdLst>
  <p:sldSz cx="7315200" cy="4114800"/>
  <p:notesSz cx="7099300" cy="10234613"/>
  <p:embeddedFontLst>
    <p:embeddedFont>
      <p:font typeface="Georgia" panose="02040502050405020303" pitchFamily="18" charset="0"/>
      <p:regular r:id="rId47"/>
      <p:bold r:id="rId48"/>
      <p:italic r:id="rId49"/>
      <p:boldItalic r:id="rId50"/>
    </p:embeddedFont>
    <p:embeddedFont>
      <p:font typeface="Arial Bold" panose="020B0704020202020204" pitchFamily="34" charset="0"/>
      <p:bold r:id="rId51"/>
    </p:embeddedFont>
    <p:embeddedFont>
      <p:font typeface="Cambria Math" panose="02040503050406030204" pitchFamily="18" charset="0"/>
      <p:regular r:id="rId52"/>
    </p:embeddedFont>
    <p:embeddedFont>
      <p:font typeface="MS PGothic" panose="020B0600070205080204" pitchFamily="34" charset="-128"/>
      <p:regular r:id="rId53"/>
    </p:embeddedFont>
  </p:embeddedFontLst>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365125" indent="92075"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730250" indent="18415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096963" indent="274638"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462088" indent="366713"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296">
          <p15:clr>
            <a:srgbClr val="A4A3A4"/>
          </p15:clr>
        </p15:guide>
        <p15:guide id="2" pos="2304">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8141"/>
    <a:srgbClr val="1C6E37"/>
    <a:srgbClr val="15532A"/>
    <a:srgbClr val="006828"/>
    <a:srgbClr val="00501E"/>
    <a:srgbClr val="1E0068"/>
    <a:srgbClr val="0000F6"/>
    <a:srgbClr val="00EA1C"/>
    <a:srgbClr val="A3C5CF"/>
    <a:srgbClr val="81C9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47" autoAdjust="0"/>
    <p:restoredTop sz="81806" autoAdjust="0"/>
  </p:normalViewPr>
  <p:slideViewPr>
    <p:cSldViewPr>
      <p:cViewPr varScale="1">
        <p:scale>
          <a:sx n="93" d="100"/>
          <a:sy n="93" d="100"/>
        </p:scale>
        <p:origin x="876" y="56"/>
      </p:cViewPr>
      <p:guideLst>
        <p:guide orient="horz" pos="1296"/>
        <p:guide pos="2304"/>
      </p:guideLst>
    </p:cSldViewPr>
  </p:slideViewPr>
  <p:outlineViewPr>
    <p:cViewPr>
      <p:scale>
        <a:sx n="33" d="100"/>
        <a:sy n="33" d="100"/>
      </p:scale>
      <p:origin x="0" y="0"/>
    </p:cViewPr>
  </p:outlineViewPr>
  <p:notesTextViewPr>
    <p:cViewPr>
      <p:scale>
        <a:sx n="75" d="100"/>
        <a:sy n="75" d="100"/>
      </p:scale>
      <p:origin x="0" y="0"/>
    </p:cViewPr>
  </p:notesTextViewPr>
  <p:sorterViewPr>
    <p:cViewPr>
      <p:scale>
        <a:sx n="200" d="100"/>
        <a:sy n="200" d="100"/>
      </p:scale>
      <p:origin x="0" y="0"/>
    </p:cViewPr>
  </p:sorterViewPr>
  <p:notesViewPr>
    <p:cSldViewPr snapToGrid="0">
      <p:cViewPr varScale="1">
        <p:scale>
          <a:sx n="87" d="100"/>
          <a:sy n="87" d="100"/>
        </p:scale>
        <p:origin x="-1908" y="-78"/>
      </p:cViewPr>
      <p:guideLst>
        <p:guide orient="horz" pos="3224"/>
        <p:guide pos="223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font" Target="fonts/font7.fntdata"/><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3076363" cy="511731"/>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smtClean="0">
                <a:ea typeface="ＭＳ Ｐゴシック" pitchFamily="-112" charset="-128"/>
                <a:cs typeface="+mn-cs"/>
              </a:defRPr>
            </a:lvl1pPr>
          </a:lstStyle>
          <a:p>
            <a:pPr>
              <a:defRPr/>
            </a:pPr>
            <a:endParaRPr lang="en-US"/>
          </a:p>
        </p:txBody>
      </p:sp>
      <p:sp>
        <p:nvSpPr>
          <p:cNvPr id="24579" name="Rectangle 3"/>
          <p:cNvSpPr>
            <a:spLocks noGrp="1" noChangeArrowheads="1"/>
          </p:cNvSpPr>
          <p:nvPr>
            <p:ph type="dt" sz="quarter" idx="1"/>
          </p:nvPr>
        </p:nvSpPr>
        <p:spPr bwMode="auto">
          <a:xfrm>
            <a:off x="4021294" y="0"/>
            <a:ext cx="3076363" cy="511731"/>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smtClean="0">
                <a:ea typeface="ＭＳ Ｐゴシック" pitchFamily="-112" charset="-128"/>
                <a:cs typeface="+mn-cs"/>
              </a:defRPr>
            </a:lvl1pPr>
          </a:lstStyle>
          <a:p>
            <a:pPr>
              <a:defRPr/>
            </a:pPr>
            <a:endParaRPr lang="en-US"/>
          </a:p>
        </p:txBody>
      </p:sp>
      <p:sp>
        <p:nvSpPr>
          <p:cNvPr id="24580" name="Rectangle 4"/>
          <p:cNvSpPr>
            <a:spLocks noGrp="1" noChangeArrowheads="1"/>
          </p:cNvSpPr>
          <p:nvPr>
            <p:ph type="ftr" sz="quarter" idx="2"/>
          </p:nvPr>
        </p:nvSpPr>
        <p:spPr bwMode="auto">
          <a:xfrm>
            <a:off x="0" y="9721106"/>
            <a:ext cx="3076363" cy="511731"/>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smtClean="0">
                <a:ea typeface="ＭＳ Ｐゴシック" pitchFamily="-112" charset="-128"/>
                <a:cs typeface="+mn-cs"/>
              </a:defRPr>
            </a:lvl1pPr>
          </a:lstStyle>
          <a:p>
            <a:pPr>
              <a:defRPr/>
            </a:pPr>
            <a:endParaRPr lang="en-US"/>
          </a:p>
        </p:txBody>
      </p:sp>
      <p:sp>
        <p:nvSpPr>
          <p:cNvPr id="24581" name="Rectangle 5"/>
          <p:cNvSpPr>
            <a:spLocks noGrp="1" noChangeArrowheads="1"/>
          </p:cNvSpPr>
          <p:nvPr>
            <p:ph type="sldNum" sz="quarter" idx="3"/>
          </p:nvPr>
        </p:nvSpPr>
        <p:spPr bwMode="auto">
          <a:xfrm>
            <a:off x="4021294" y="9721106"/>
            <a:ext cx="3076363" cy="511731"/>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vl1pPr>
          </a:lstStyle>
          <a:p>
            <a:fld id="{66F02BA5-4795-994B-81D0-FA94910C4C1A}" type="slidenum">
              <a:rPr lang="en-US"/>
              <a:pPr/>
              <a:t>‹#›</a:t>
            </a:fld>
            <a:endParaRPr lang="en-US"/>
          </a:p>
        </p:txBody>
      </p:sp>
    </p:spTree>
    <p:extLst>
      <p:ext uri="{BB962C8B-B14F-4D97-AF65-F5344CB8AC3E}">
        <p14:creationId xmlns:p14="http://schemas.microsoft.com/office/powerpoint/2010/main" val="22111264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3076363" cy="511731"/>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smtClean="0">
                <a:ea typeface="ＭＳ Ｐゴシック" pitchFamily="-112" charset="-128"/>
                <a:cs typeface="+mn-cs"/>
              </a:defRPr>
            </a:lvl1pPr>
          </a:lstStyle>
          <a:p>
            <a:pPr>
              <a:defRPr/>
            </a:pPr>
            <a:endParaRPr lang="en-US"/>
          </a:p>
        </p:txBody>
      </p:sp>
      <p:sp>
        <p:nvSpPr>
          <p:cNvPr id="51203" name="Rectangle 3"/>
          <p:cNvSpPr>
            <a:spLocks noGrp="1" noChangeArrowheads="1"/>
          </p:cNvSpPr>
          <p:nvPr>
            <p:ph type="dt" idx="1"/>
          </p:nvPr>
        </p:nvSpPr>
        <p:spPr bwMode="auto">
          <a:xfrm>
            <a:off x="4021294" y="0"/>
            <a:ext cx="3076363" cy="511731"/>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smtClean="0">
                <a:ea typeface="ＭＳ Ｐゴシック" pitchFamily="-112" charset="-128"/>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138113" y="768350"/>
            <a:ext cx="6823075" cy="3838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1205" name="Rectangle 5"/>
          <p:cNvSpPr>
            <a:spLocks noGrp="1" noChangeArrowheads="1"/>
          </p:cNvSpPr>
          <p:nvPr>
            <p:ph type="body" sz="quarter" idx="3"/>
          </p:nvPr>
        </p:nvSpPr>
        <p:spPr bwMode="auto">
          <a:xfrm>
            <a:off x="709930" y="4861441"/>
            <a:ext cx="5679440" cy="4605576"/>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06" name="Rectangle 6"/>
          <p:cNvSpPr>
            <a:spLocks noGrp="1" noChangeArrowheads="1"/>
          </p:cNvSpPr>
          <p:nvPr>
            <p:ph type="ftr" sz="quarter" idx="4"/>
          </p:nvPr>
        </p:nvSpPr>
        <p:spPr bwMode="auto">
          <a:xfrm>
            <a:off x="0" y="9721106"/>
            <a:ext cx="3076363" cy="511731"/>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smtClean="0">
                <a:ea typeface="ＭＳ Ｐゴシック" pitchFamily="-112" charset="-128"/>
                <a:cs typeface="+mn-cs"/>
              </a:defRPr>
            </a:lvl1pPr>
          </a:lstStyle>
          <a:p>
            <a:pPr>
              <a:defRPr/>
            </a:pPr>
            <a:endParaRPr lang="en-US"/>
          </a:p>
        </p:txBody>
      </p:sp>
      <p:sp>
        <p:nvSpPr>
          <p:cNvPr id="51207" name="Rectangle 7"/>
          <p:cNvSpPr>
            <a:spLocks noGrp="1" noChangeArrowheads="1"/>
          </p:cNvSpPr>
          <p:nvPr>
            <p:ph type="sldNum" sz="quarter" idx="5"/>
          </p:nvPr>
        </p:nvSpPr>
        <p:spPr bwMode="auto">
          <a:xfrm>
            <a:off x="4021294" y="9721106"/>
            <a:ext cx="3076363" cy="511731"/>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vl1pPr>
          </a:lstStyle>
          <a:p>
            <a:fld id="{706F8D69-B00F-F44E-9B61-4DC184CA17F8}" type="slidenum">
              <a:rPr lang="en-US"/>
              <a:pPr/>
              <a:t>‹#›</a:t>
            </a:fld>
            <a:endParaRPr lang="en-US"/>
          </a:p>
        </p:txBody>
      </p:sp>
    </p:spTree>
    <p:extLst>
      <p:ext uri="{BB962C8B-B14F-4D97-AF65-F5344CB8AC3E}">
        <p14:creationId xmlns:p14="http://schemas.microsoft.com/office/powerpoint/2010/main" val="17349668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pitchFamily="-108" charset="0"/>
        <a:ea typeface="ＭＳ Ｐゴシック" pitchFamily="-108" charset="-128"/>
        <a:cs typeface="ＭＳ Ｐゴシック" pitchFamily="-108" charset="-128"/>
      </a:defRPr>
    </a:lvl1pPr>
    <a:lvl2pPr marL="365125" algn="l" rtl="0" eaLnBrk="0" fontAlgn="base" hangingPunct="0">
      <a:spcBef>
        <a:spcPct val="30000"/>
      </a:spcBef>
      <a:spcAft>
        <a:spcPct val="0"/>
      </a:spcAft>
      <a:defRPr sz="1000" kern="1200">
        <a:solidFill>
          <a:schemeClr val="tx1"/>
        </a:solidFill>
        <a:latin typeface="Arial" pitchFamily="-108" charset="0"/>
        <a:ea typeface="ＭＳ Ｐゴシック" pitchFamily="-108" charset="-128"/>
        <a:cs typeface="+mn-cs"/>
      </a:defRPr>
    </a:lvl2pPr>
    <a:lvl3pPr marL="730250" algn="l" rtl="0" eaLnBrk="0" fontAlgn="base" hangingPunct="0">
      <a:spcBef>
        <a:spcPct val="30000"/>
      </a:spcBef>
      <a:spcAft>
        <a:spcPct val="0"/>
      </a:spcAft>
      <a:defRPr sz="1000" kern="1200">
        <a:solidFill>
          <a:schemeClr val="tx1"/>
        </a:solidFill>
        <a:latin typeface="Arial" pitchFamily="-108" charset="0"/>
        <a:ea typeface="ＭＳ Ｐゴシック" pitchFamily="-108" charset="-128"/>
        <a:cs typeface="+mn-cs"/>
      </a:defRPr>
    </a:lvl3pPr>
    <a:lvl4pPr marL="1096963" algn="l" rtl="0" eaLnBrk="0" fontAlgn="base" hangingPunct="0">
      <a:spcBef>
        <a:spcPct val="30000"/>
      </a:spcBef>
      <a:spcAft>
        <a:spcPct val="0"/>
      </a:spcAft>
      <a:defRPr sz="1000" kern="1200">
        <a:solidFill>
          <a:schemeClr val="tx1"/>
        </a:solidFill>
        <a:latin typeface="Arial" pitchFamily="-108" charset="0"/>
        <a:ea typeface="ＭＳ Ｐゴシック" pitchFamily="-108" charset="-128"/>
        <a:cs typeface="+mn-cs"/>
      </a:defRPr>
    </a:lvl4pPr>
    <a:lvl5pPr marL="1462088" algn="l" rtl="0" eaLnBrk="0" fontAlgn="base" hangingPunct="0">
      <a:spcBef>
        <a:spcPct val="30000"/>
      </a:spcBef>
      <a:spcAft>
        <a:spcPct val="0"/>
      </a:spcAft>
      <a:defRPr sz="1000" kern="1200">
        <a:solidFill>
          <a:schemeClr val="tx1"/>
        </a:solidFill>
        <a:latin typeface="Arial" pitchFamily="-108" charset="0"/>
        <a:ea typeface="ＭＳ Ｐゴシック" pitchFamily="-108" charset="-128"/>
        <a:cs typeface="+mn-cs"/>
      </a:defRPr>
    </a:lvl5pPr>
    <a:lvl6pPr marL="1828800" algn="l" defTabSz="365760" rtl="0" eaLnBrk="1" latinLnBrk="0" hangingPunct="1">
      <a:defRPr sz="1000" kern="1200">
        <a:solidFill>
          <a:schemeClr val="tx1"/>
        </a:solidFill>
        <a:latin typeface="+mn-lt"/>
        <a:ea typeface="+mn-ea"/>
        <a:cs typeface="+mn-cs"/>
      </a:defRPr>
    </a:lvl6pPr>
    <a:lvl7pPr marL="2194560" algn="l" defTabSz="365760" rtl="0" eaLnBrk="1" latinLnBrk="0" hangingPunct="1">
      <a:defRPr sz="1000" kern="1200">
        <a:solidFill>
          <a:schemeClr val="tx1"/>
        </a:solidFill>
        <a:latin typeface="+mn-lt"/>
        <a:ea typeface="+mn-ea"/>
        <a:cs typeface="+mn-cs"/>
      </a:defRPr>
    </a:lvl7pPr>
    <a:lvl8pPr marL="2560320" algn="l" defTabSz="365760" rtl="0" eaLnBrk="1" latinLnBrk="0" hangingPunct="1">
      <a:defRPr sz="1000" kern="1200">
        <a:solidFill>
          <a:schemeClr val="tx1"/>
        </a:solidFill>
        <a:latin typeface="+mn-lt"/>
        <a:ea typeface="+mn-ea"/>
        <a:cs typeface="+mn-cs"/>
      </a:defRPr>
    </a:lvl8pPr>
    <a:lvl9pPr marL="2926080" algn="l" defTabSz="365760"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85372" indent="-302066" eaLnBrk="0" hangingPunct="0">
              <a:defRPr>
                <a:solidFill>
                  <a:schemeClr val="tx1"/>
                </a:solidFill>
                <a:latin typeface="Arial" charset="0"/>
                <a:ea typeface="ＭＳ Ｐゴシック" charset="0"/>
              </a:defRPr>
            </a:lvl2pPr>
            <a:lvl3pPr marL="1208265" indent="-241653" eaLnBrk="0" hangingPunct="0">
              <a:defRPr>
                <a:solidFill>
                  <a:schemeClr val="tx1"/>
                </a:solidFill>
                <a:latin typeface="Arial" charset="0"/>
                <a:ea typeface="ＭＳ Ｐゴシック" charset="0"/>
              </a:defRPr>
            </a:lvl3pPr>
            <a:lvl4pPr marL="1691571" indent="-241653" eaLnBrk="0" hangingPunct="0">
              <a:defRPr>
                <a:solidFill>
                  <a:schemeClr val="tx1"/>
                </a:solidFill>
                <a:latin typeface="Arial" charset="0"/>
                <a:ea typeface="ＭＳ Ｐゴシック" charset="0"/>
              </a:defRPr>
            </a:lvl4pPr>
            <a:lvl5pPr marL="2174878" indent="-241653" eaLnBrk="0" hangingPunct="0">
              <a:defRPr>
                <a:solidFill>
                  <a:schemeClr val="tx1"/>
                </a:solidFill>
                <a:latin typeface="Arial" charset="0"/>
                <a:ea typeface="ＭＳ Ｐゴシック" charset="0"/>
              </a:defRPr>
            </a:lvl5pPr>
            <a:lvl6pPr marL="2658184" indent="-241653" eaLnBrk="0" fontAlgn="base" hangingPunct="0">
              <a:spcBef>
                <a:spcPct val="0"/>
              </a:spcBef>
              <a:spcAft>
                <a:spcPct val="0"/>
              </a:spcAft>
              <a:defRPr>
                <a:solidFill>
                  <a:schemeClr val="tx1"/>
                </a:solidFill>
                <a:latin typeface="Arial" charset="0"/>
                <a:ea typeface="ＭＳ Ｐゴシック" charset="0"/>
              </a:defRPr>
            </a:lvl6pPr>
            <a:lvl7pPr marL="3141490" indent="-241653" eaLnBrk="0" fontAlgn="base" hangingPunct="0">
              <a:spcBef>
                <a:spcPct val="0"/>
              </a:spcBef>
              <a:spcAft>
                <a:spcPct val="0"/>
              </a:spcAft>
              <a:defRPr>
                <a:solidFill>
                  <a:schemeClr val="tx1"/>
                </a:solidFill>
                <a:latin typeface="Arial" charset="0"/>
                <a:ea typeface="ＭＳ Ｐゴシック" charset="0"/>
              </a:defRPr>
            </a:lvl7pPr>
            <a:lvl8pPr marL="3624796" indent="-241653" eaLnBrk="0" fontAlgn="base" hangingPunct="0">
              <a:spcBef>
                <a:spcPct val="0"/>
              </a:spcBef>
              <a:spcAft>
                <a:spcPct val="0"/>
              </a:spcAft>
              <a:defRPr>
                <a:solidFill>
                  <a:schemeClr val="tx1"/>
                </a:solidFill>
                <a:latin typeface="Arial" charset="0"/>
                <a:ea typeface="ＭＳ Ｐゴシック" charset="0"/>
              </a:defRPr>
            </a:lvl8pPr>
            <a:lvl9pPr marL="4108102" indent="-24165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E6BAF3E-ACA0-BC47-9973-35E894746267}" type="slidenum">
              <a:rPr lang="en-US"/>
              <a:pPr eaLnBrk="1" hangingPunct="1"/>
              <a:t>1</a:t>
            </a:fld>
            <a:endParaRPr 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486601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smtClean="0"/>
                  <a:t>At the second</a:t>
                </a:r>
                <a:r>
                  <a:rPr lang="en-US" baseline="0" dirty="0" smtClean="0"/>
                  <a:t> step again we generate a new proposal, this time from a low-density region. Thus the acceptance probability </a:t>
                </a:r>
                <a14:m>
                  <m:oMath xmlns:m="http://schemas.openxmlformats.org/officeDocument/2006/math">
                    <m:sSub>
                      <m:sSubPr>
                        <m:ctrlPr>
                          <a:rPr lang="en-US" sz="1100" i="1">
                            <a:latin typeface="Cambria Math" panose="02040503050406030204" pitchFamily="18" charset="0"/>
                          </a:rPr>
                        </m:ctrlPr>
                      </m:sSubPr>
                      <m:e>
                        <m:r>
                          <a:rPr lang="en-US" sz="1100" i="1">
                            <a:latin typeface="Cambria Math"/>
                          </a:rPr>
                          <m:t>𝑎</m:t>
                        </m:r>
                      </m:e>
                      <m:sub>
                        <m:sSub>
                          <m:sSubPr>
                            <m:ctrlPr>
                              <a:rPr lang="en-US" sz="1100" i="1">
                                <a:latin typeface="Cambria Math" panose="02040503050406030204" pitchFamily="18" charset="0"/>
                              </a:rPr>
                            </m:ctrlPr>
                          </m:sSubPr>
                          <m:e>
                            <m:r>
                              <a:rPr lang="en-US" sz="1100" i="1">
                                <a:latin typeface="Cambria Math"/>
                              </a:rPr>
                              <m:t>𝑥</m:t>
                            </m:r>
                          </m:e>
                          <m:sub>
                            <m:r>
                              <a:rPr lang="en-US" sz="1100" i="1">
                                <a:latin typeface="Cambria Math"/>
                              </a:rPr>
                              <m:t>1</m:t>
                            </m:r>
                          </m:sub>
                        </m:sSub>
                        <m:r>
                          <a:rPr lang="en-US" sz="1100" i="1">
                            <a:latin typeface="Cambria Math"/>
                            <a:ea typeface="Cambria Math"/>
                          </a:rPr>
                          <m:t>→</m:t>
                        </m:r>
                        <m:sSub>
                          <m:sSubPr>
                            <m:ctrlPr>
                              <a:rPr lang="en-US" sz="1100" i="1">
                                <a:latin typeface="Cambria Math" panose="02040503050406030204" pitchFamily="18" charset="0"/>
                              </a:rPr>
                            </m:ctrlPr>
                          </m:sSubPr>
                          <m:e>
                            <m:r>
                              <a:rPr lang="en-US" sz="1100" i="1">
                                <a:latin typeface="Cambria Math"/>
                              </a:rPr>
                              <m:t>𝑥</m:t>
                            </m:r>
                          </m:e>
                          <m:sub>
                            <m:r>
                              <a:rPr lang="en-US" sz="1100" i="1">
                                <a:latin typeface="Cambria Math"/>
                              </a:rPr>
                              <m:t>2</m:t>
                            </m:r>
                          </m:sub>
                        </m:sSub>
                      </m:sub>
                    </m:sSub>
                    <m:r>
                      <a:rPr lang="en-US" sz="1100" i="1">
                        <a:latin typeface="Cambria Math"/>
                      </a:rPr>
                      <m:t>=</m:t>
                    </m:r>
                    <m:f>
                      <m:fPr>
                        <m:ctrlPr>
                          <a:rPr lang="en-US" sz="1100" i="1">
                            <a:latin typeface="Cambria Math" panose="02040503050406030204" pitchFamily="18" charset="0"/>
                          </a:rPr>
                        </m:ctrlPr>
                      </m:fPr>
                      <m:num>
                        <m:r>
                          <a:rPr lang="en-US" sz="1100" i="1">
                            <a:latin typeface="Cambria Math"/>
                            <a:ea typeface="Cambria Math"/>
                          </a:rPr>
                          <m:t>ℕ</m:t>
                        </m:r>
                        <m:r>
                          <a:rPr lang="en-US" sz="1100" i="1">
                            <a:latin typeface="Cambria Math"/>
                          </a:rPr>
                          <m:t>(</m:t>
                        </m:r>
                        <m:sSub>
                          <m:sSubPr>
                            <m:ctrlPr>
                              <a:rPr lang="en-US" sz="1100" i="1">
                                <a:latin typeface="Cambria Math" panose="02040503050406030204" pitchFamily="18" charset="0"/>
                              </a:rPr>
                            </m:ctrlPr>
                          </m:sSubPr>
                          <m:e>
                            <m:r>
                              <a:rPr lang="en-US" sz="1100" i="1">
                                <a:latin typeface="Cambria Math"/>
                              </a:rPr>
                              <m:t>𝑥</m:t>
                            </m:r>
                          </m:e>
                          <m:sub>
                            <m:r>
                              <a:rPr lang="en-US" sz="1100" i="1">
                                <a:latin typeface="Cambria Math" panose="02040503050406030204" pitchFamily="18" charset="0"/>
                              </a:rPr>
                              <m:t>2</m:t>
                            </m:r>
                          </m:sub>
                        </m:sSub>
                        <m:r>
                          <a:rPr lang="en-US" sz="1100" i="1">
                            <a:latin typeface="Cambria Math"/>
                          </a:rPr>
                          <m:t>)</m:t>
                        </m:r>
                      </m:num>
                      <m:den>
                        <m:r>
                          <a:rPr lang="en-US" sz="1100" i="1">
                            <a:latin typeface="Cambria Math"/>
                            <a:ea typeface="Cambria Math"/>
                          </a:rPr>
                          <m:t>ℕ</m:t>
                        </m:r>
                        <m:d>
                          <m:dPr>
                            <m:ctrlPr>
                              <a:rPr lang="en-US" sz="1100" i="1">
                                <a:latin typeface="Cambria Math" panose="02040503050406030204" pitchFamily="18" charset="0"/>
                                <a:ea typeface="Cambria Math"/>
                              </a:rPr>
                            </m:ctrlPr>
                          </m:dPr>
                          <m:e>
                            <m:sSub>
                              <m:sSubPr>
                                <m:ctrlPr>
                                  <a:rPr lang="en-US" sz="1100" i="1">
                                    <a:latin typeface="Cambria Math" panose="02040503050406030204" pitchFamily="18" charset="0"/>
                                  </a:rPr>
                                </m:ctrlPr>
                              </m:sSubPr>
                              <m:e>
                                <m:r>
                                  <a:rPr lang="en-US" sz="1100" i="1">
                                    <a:latin typeface="Cambria Math"/>
                                  </a:rPr>
                                  <m:t>𝑥</m:t>
                                </m:r>
                              </m:e>
                              <m:sub>
                                <m:r>
                                  <a:rPr lang="en-US" sz="1100" i="1">
                                    <a:latin typeface="Cambria Math" panose="02040503050406030204" pitchFamily="18" charset="0"/>
                                  </a:rPr>
                                  <m:t>1</m:t>
                                </m:r>
                              </m:sub>
                            </m:sSub>
                          </m:e>
                        </m:d>
                      </m:den>
                    </m:f>
                  </m:oMath>
                </a14:m>
                <a:r>
                  <a:rPr lang="en-GB" dirty="0" smtClean="0"/>
                  <a:t> is very low. Thus if we make a move, most</a:t>
                </a:r>
                <a:r>
                  <a:rPr lang="en-GB" baseline="0" dirty="0" smtClean="0"/>
                  <a:t> probably such a proposal will be rejected.</a:t>
                </a:r>
              </a:p>
              <a:p>
                <a:r>
                  <a:rPr lang="en-US" baseline="0" dirty="0" smtClean="0"/>
                  <a:t>It is important to note at this point that the current state of the Markov chain does not change (</a:t>
                </a:r>
                <a14:m>
                  <m:oMath xmlns:m="http://schemas.openxmlformats.org/officeDocument/2006/math">
                    <m:sSub>
                      <m:sSubPr>
                        <m:ctrlPr>
                          <a:rPr lang="en-US" sz="1100" i="1">
                            <a:latin typeface="Cambria Math" panose="02040503050406030204" pitchFamily="18" charset="0"/>
                          </a:rPr>
                        </m:ctrlPr>
                      </m:sSubPr>
                      <m:e>
                        <m:r>
                          <a:rPr lang="en-US" sz="1100" i="1">
                            <a:latin typeface="Cambria Math"/>
                          </a:rPr>
                          <m:t>𝑥</m:t>
                        </m:r>
                      </m:e>
                      <m:sub>
                        <m:r>
                          <a:rPr lang="en-US" sz="1100" i="1">
                            <a:latin typeface="Cambria Math"/>
                          </a:rPr>
                          <m:t>2</m:t>
                        </m:r>
                      </m:sub>
                    </m:sSub>
                  </m:oMath>
                </a14:m>
                <a:r>
                  <a:rPr lang="en-GB" dirty="0" smtClean="0"/>
                  <a:t> becomes </a:t>
                </a:r>
                <a14:m>
                  <m:oMath xmlns:m="http://schemas.openxmlformats.org/officeDocument/2006/math">
                    <m:sSub>
                      <m:sSubPr>
                        <m:ctrlPr>
                          <a:rPr lang="en-US" sz="1100" i="1">
                            <a:latin typeface="Cambria Math" panose="02040503050406030204" pitchFamily="18" charset="0"/>
                          </a:rPr>
                        </m:ctrlPr>
                      </m:sSubPr>
                      <m:e>
                        <m:r>
                          <a:rPr lang="en-US" sz="1100" i="1">
                            <a:latin typeface="Cambria Math"/>
                          </a:rPr>
                          <m:t>𝑥</m:t>
                        </m:r>
                      </m:e>
                      <m:sub>
                        <m:r>
                          <a:rPr lang="en-US" sz="1100" i="1">
                            <a:latin typeface="Cambria Math"/>
                          </a:rPr>
                          <m:t>1</m:t>
                        </m:r>
                      </m:sub>
                    </m:sSub>
                  </m:oMath>
                </a14:m>
                <a:r>
                  <a:rPr lang="en-GB" dirty="0" smtClean="0"/>
                  <a:t>),</a:t>
                </a:r>
                <a:r>
                  <a:rPr lang="en-GB" baseline="0" dirty="0" smtClean="0"/>
                  <a:t> however every move affects the histogram. Thus the peak at the current state become more prominent.</a:t>
                </a:r>
                <a:endParaRPr lang="en-GB" dirty="0"/>
              </a:p>
            </p:txBody>
          </p:sp>
        </mc:Choice>
        <mc:Fallback xmlns="">
          <p:sp>
            <p:nvSpPr>
              <p:cNvPr id="3" name="Notes Placeholder 2"/>
              <p:cNvSpPr>
                <a:spLocks noGrp="1"/>
              </p:cNvSpPr>
              <p:nvPr>
                <p:ph type="body" idx="1"/>
              </p:nvPr>
            </p:nvSpPr>
            <p:spPr/>
            <p:txBody>
              <a:bodyPr/>
              <a:lstStyle/>
              <a:p>
                <a:r>
                  <a:rPr lang="en-US" dirty="0" smtClean="0"/>
                  <a:t>At the second</a:t>
                </a:r>
                <a:r>
                  <a:rPr lang="en-US" baseline="0" dirty="0" smtClean="0"/>
                  <a:t> step again we generate a new proposal, this time from a low-density region. Thus the acceptance probability </a:t>
                </a:r>
                <a:r>
                  <a:rPr lang="en-US" sz="1000" b="0" i="0" smtClean="0">
                    <a:latin typeface="Cambria Math"/>
                  </a:rPr>
                  <a:t>𝑎</a:t>
                </a:r>
                <a:r>
                  <a:rPr lang="en-US" sz="1000" b="0" i="0" smtClean="0">
                    <a:latin typeface="Cambria Math"/>
                  </a:rPr>
                  <a:t>_(</a:t>
                </a:r>
                <a:r>
                  <a:rPr lang="en-US" sz="1000" b="0" i="0" smtClean="0">
                    <a:latin typeface="Cambria Math"/>
                  </a:rPr>
                  <a:t>𝑥_</a:t>
                </a:r>
                <a:r>
                  <a:rPr lang="en-US" sz="1000" b="0" i="0" smtClean="0">
                    <a:latin typeface="Cambria Math"/>
                  </a:rPr>
                  <a:t>1</a:t>
                </a:r>
                <a:r>
                  <a:rPr lang="en-US" sz="1000" i="0">
                    <a:latin typeface="Cambria Math"/>
                    <a:ea typeface="Cambria Math"/>
                  </a:rPr>
                  <a:t>→</a:t>
                </a:r>
                <a:r>
                  <a:rPr lang="en-US" sz="1000" b="0" i="0" smtClean="0">
                    <a:latin typeface="Cambria Math"/>
                  </a:rPr>
                  <a:t>𝑥_</a:t>
                </a:r>
                <a:r>
                  <a:rPr lang="en-US" sz="1000" b="0" i="0" smtClean="0">
                    <a:latin typeface="Cambria Math"/>
                  </a:rPr>
                  <a:t>2 )</a:t>
                </a:r>
                <a:r>
                  <a:rPr lang="en-US" sz="1000" i="0">
                    <a:latin typeface="Cambria Math"/>
                  </a:rPr>
                  <a:t>=(</a:t>
                </a:r>
                <a:r>
                  <a:rPr lang="en-US" sz="1000" b="0" i="0" smtClean="0">
                    <a:latin typeface="Cambria Math"/>
                    <a:ea typeface="Cambria Math"/>
                  </a:rPr>
                  <a:t>ℕ</a:t>
                </a:r>
                <a:r>
                  <a:rPr lang="en-US" sz="1000" b="0" i="0" smtClean="0">
                    <a:latin typeface="Cambria Math"/>
                  </a:rPr>
                  <a:t>(𝑥_</a:t>
                </a:r>
                <a:r>
                  <a:rPr lang="en-US" sz="1000" b="0" i="0" smtClean="0">
                    <a:latin typeface="Cambria Math"/>
                  </a:rPr>
                  <a:t>1</a:t>
                </a:r>
                <a:r>
                  <a:rPr lang="en-US" sz="1000" b="0" i="0" smtClean="0">
                    <a:latin typeface="Cambria Math"/>
                  </a:rPr>
                  <a:t>)</a:t>
                </a:r>
                <a:r>
                  <a:rPr lang="en-US" sz="1000" b="0" i="0">
                    <a:latin typeface="Cambria Math"/>
                  </a:rPr>
                  <a:t>)/</a:t>
                </a:r>
                <a:r>
                  <a:rPr lang="en-US" sz="1000" b="0" i="0" smtClean="0">
                    <a:latin typeface="Cambria Math"/>
                    <a:ea typeface="Cambria Math"/>
                  </a:rPr>
                  <a:t>ℕ(</a:t>
                </a:r>
                <a:r>
                  <a:rPr lang="en-US" sz="1000" b="0" i="0" smtClean="0">
                    <a:latin typeface="Cambria Math"/>
                  </a:rPr>
                  <a:t>𝑥_</a:t>
                </a:r>
                <a:r>
                  <a:rPr lang="en-US" sz="1000" b="0" i="0" smtClean="0">
                    <a:latin typeface="Cambria Math"/>
                  </a:rPr>
                  <a:t>2 ) </a:t>
                </a:r>
                <a:r>
                  <a:rPr lang="en-GB" dirty="0" smtClean="0"/>
                  <a:t> is very low. Thus if we make a move, most</a:t>
                </a:r>
                <a:r>
                  <a:rPr lang="en-GB" baseline="0" dirty="0" smtClean="0"/>
                  <a:t> probably such a proposal will be rejected.</a:t>
                </a:r>
              </a:p>
              <a:p>
                <a:r>
                  <a:rPr lang="en-US" baseline="0" dirty="0" smtClean="0"/>
                  <a:t>It is important to note at this point that the current state of the Markov chain does not change (</a:t>
                </a:r>
                <a:r>
                  <a:rPr lang="en-US" sz="1000" b="0" i="0" smtClean="0">
                    <a:latin typeface="Cambria Math"/>
                  </a:rPr>
                  <a:t>𝑥</a:t>
                </a:r>
                <a:r>
                  <a:rPr lang="en-US" sz="1000" b="0" i="0" smtClean="0">
                    <a:latin typeface="Cambria Math"/>
                  </a:rPr>
                  <a:t>_2</a:t>
                </a:r>
                <a:r>
                  <a:rPr lang="en-GB" dirty="0" smtClean="0"/>
                  <a:t> becomes </a:t>
                </a:r>
                <a:r>
                  <a:rPr lang="en-US" sz="1000" b="0" i="0" smtClean="0">
                    <a:latin typeface="Cambria Math"/>
                  </a:rPr>
                  <a:t>𝑥</a:t>
                </a:r>
                <a:r>
                  <a:rPr lang="en-US" sz="1000" b="0" i="0" smtClean="0">
                    <a:latin typeface="Cambria Math"/>
                  </a:rPr>
                  <a:t>_</a:t>
                </a:r>
                <a:r>
                  <a:rPr lang="en-US" sz="1000" b="0" i="0" smtClean="0">
                    <a:latin typeface="Cambria Math"/>
                  </a:rPr>
                  <a:t>1</a:t>
                </a:r>
                <a:r>
                  <a:rPr lang="en-GB" dirty="0" smtClean="0"/>
                  <a:t>),</a:t>
                </a:r>
                <a:r>
                  <a:rPr lang="en-GB" baseline="0" dirty="0" smtClean="0"/>
                  <a:t> however every move affects the histogram. Thus the peak at the current state become more prominent.</a:t>
                </a:r>
                <a:endParaRPr lang="en-GB" dirty="0"/>
              </a:p>
            </p:txBody>
          </p:sp>
        </mc:Fallback>
      </mc:AlternateContent>
      <p:sp>
        <p:nvSpPr>
          <p:cNvPr id="4" name="Slide Number Placeholder 3"/>
          <p:cNvSpPr>
            <a:spLocks noGrp="1"/>
          </p:cNvSpPr>
          <p:nvPr>
            <p:ph type="sldNum" sz="quarter" idx="10"/>
          </p:nvPr>
        </p:nvSpPr>
        <p:spPr/>
        <p:txBody>
          <a:bodyPr/>
          <a:lstStyle/>
          <a:p>
            <a:fld id="{706F8D69-B00F-F44E-9B61-4DC184CA17F8}" type="slidenum">
              <a:rPr lang="en-US" smtClean="0"/>
              <a:pPr/>
              <a:t>10</a:t>
            </a:fld>
            <a:endParaRPr lang="en-US"/>
          </a:p>
        </p:txBody>
      </p:sp>
    </p:spTree>
    <p:extLst>
      <p:ext uri="{BB962C8B-B14F-4D97-AF65-F5344CB8AC3E}">
        <p14:creationId xmlns:p14="http://schemas.microsoft.com/office/powerpoint/2010/main" val="2547213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defTabSz="966612">
                  <a:defRPr/>
                </a:pPr>
                <a:r>
                  <a:rPr lang="en-US" dirty="0" smtClean="0"/>
                  <a:t>Now we</a:t>
                </a:r>
                <a:r>
                  <a:rPr lang="en-US" baseline="0" dirty="0" smtClean="0"/>
                  <a:t> generate a proposal in a high-density region. That leads to unconditional acceptance of </a:t>
                </a:r>
                <a:r>
                  <a:rPr lang="en-US" dirty="0" smtClean="0"/>
                  <a:t>the new proposal </a:t>
                </a:r>
                <a14:m>
                  <m:oMath xmlns:m="http://schemas.openxmlformats.org/officeDocument/2006/math">
                    <m:sSub>
                      <m:sSubPr>
                        <m:ctrlPr>
                          <a:rPr lang="en-GB" b="0" i="1" smtClean="0">
                            <a:latin typeface="Cambria Math" panose="02040503050406030204" pitchFamily="18" charset="0"/>
                          </a:rPr>
                        </m:ctrlPr>
                      </m:sSubPr>
                      <m:e>
                        <m:r>
                          <a:rPr lang="en-US" b="0" i="1" smtClean="0">
                            <a:latin typeface="Cambria Math"/>
                          </a:rPr>
                          <m:t>𝑥</m:t>
                        </m:r>
                      </m:e>
                      <m:sub>
                        <m:r>
                          <a:rPr lang="en-US" b="0" i="1" smtClean="0">
                            <a:latin typeface="Cambria Math"/>
                          </a:rPr>
                          <m:t>3</m:t>
                        </m:r>
                      </m:sub>
                    </m:sSub>
                  </m:oMath>
                </a14:m>
                <a:r>
                  <a:rPr lang="en-GB" b="0" dirty="0" smtClean="0"/>
                  <a:t>.</a:t>
                </a:r>
                <a:endParaRPr lang="en-GB" sz="1100" dirty="0">
                  <a:solidFill>
                    <a:schemeClr val="bg2"/>
                  </a:solidFill>
                  <a:latin typeface="Arial Bold" charset="0"/>
                </a:endParaRPr>
              </a:p>
            </p:txBody>
          </p:sp>
        </mc:Choice>
        <mc:Fallback xmlns="">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Now we</a:t>
                </a:r>
                <a:r>
                  <a:rPr lang="en-US" baseline="0" dirty="0" smtClean="0"/>
                  <a:t> generate a proposal in a high-density region. That leads to unconditional acceptance of the new proposal </a:t>
                </a:r>
                <a:r>
                  <a:rPr lang="en-US" sz="1000" b="1" i="0" smtClean="0">
                    <a:solidFill>
                      <a:schemeClr val="bg2"/>
                    </a:solidFill>
                    <a:effectLst>
                      <a:outerShdw blurRad="50800" dist="38100" dir="2700000" algn="tl" rotWithShape="0">
                        <a:schemeClr val="accent4">
                          <a:alpha val="43000"/>
                        </a:schemeClr>
                      </a:outerShdw>
                    </a:effectLst>
                    <a:latin typeface="Cambria Math"/>
                  </a:rPr>
                  <a:t>𝒙</a:t>
                </a:r>
                <a:r>
                  <a:rPr lang="en-GB" sz="1000" b="1" i="0" smtClean="0">
                    <a:solidFill>
                      <a:schemeClr val="bg2"/>
                    </a:solidFill>
                    <a:effectLst>
                      <a:outerShdw blurRad="50800" dist="38100" dir="2700000" algn="tl" rotWithShape="0">
                        <a:schemeClr val="accent4">
                          <a:alpha val="43000"/>
                        </a:schemeClr>
                      </a:outerShdw>
                    </a:effectLst>
                    <a:latin typeface="Cambria Math"/>
                  </a:rPr>
                  <a:t>_</a:t>
                </a:r>
                <a:r>
                  <a:rPr lang="en-US" sz="1000" b="1" i="0" smtClean="0">
                    <a:solidFill>
                      <a:schemeClr val="bg2"/>
                    </a:solidFill>
                    <a:effectLst>
                      <a:outerShdw blurRad="50800" dist="38100" dir="2700000" algn="tl" rotWithShape="0">
                        <a:schemeClr val="accent4">
                          <a:alpha val="43000"/>
                        </a:schemeClr>
                      </a:outerShdw>
                    </a:effectLst>
                    <a:latin typeface="Cambria Math"/>
                  </a:rPr>
                  <a:t>𝟑</a:t>
                </a:r>
                <a:r>
                  <a:rPr lang="en-GB" sz="1000" b="0" dirty="0" smtClean="0">
                    <a:solidFill>
                      <a:schemeClr val="bg2"/>
                    </a:solidFill>
                    <a:effectLst/>
                    <a:latin typeface="Arial Bold" charset="0"/>
                  </a:rPr>
                  <a:t>.</a:t>
                </a:r>
                <a:endParaRPr lang="en-GB" sz="1000" b="0" dirty="0">
                  <a:solidFill>
                    <a:schemeClr val="bg2"/>
                  </a:solidFill>
                  <a:effectLst/>
                  <a:latin typeface="Arial Bold" charset="0"/>
                </a:endParaRPr>
              </a:p>
            </p:txBody>
          </p:sp>
        </mc:Fallback>
      </mc:AlternateContent>
      <p:sp>
        <p:nvSpPr>
          <p:cNvPr id="4" name="Slide Number Placeholder 3"/>
          <p:cNvSpPr>
            <a:spLocks noGrp="1"/>
          </p:cNvSpPr>
          <p:nvPr>
            <p:ph type="sldNum" sz="quarter" idx="10"/>
          </p:nvPr>
        </p:nvSpPr>
        <p:spPr/>
        <p:txBody>
          <a:bodyPr/>
          <a:lstStyle/>
          <a:p>
            <a:fld id="{706F8D69-B00F-F44E-9B61-4DC184CA17F8}" type="slidenum">
              <a:rPr lang="en-US" smtClean="0"/>
              <a:pPr/>
              <a:t>11</a:t>
            </a:fld>
            <a:endParaRPr lang="en-US"/>
          </a:p>
        </p:txBody>
      </p:sp>
    </p:spTree>
    <p:extLst>
      <p:ext uri="{BB962C8B-B14F-4D97-AF65-F5344CB8AC3E}">
        <p14:creationId xmlns:p14="http://schemas.microsoft.com/office/powerpoint/2010/main" val="3373631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proposal is also rejected due</a:t>
            </a:r>
            <a:r>
              <a:rPr lang="en-US" baseline="0" dirty="0" smtClean="0"/>
              <a:t> to the low value of the target function. Again that leads to one more sample added to the histogram at the current state.</a:t>
            </a:r>
            <a:endParaRPr lang="en-GB"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12</a:t>
            </a:fld>
            <a:endParaRPr lang="en-US"/>
          </a:p>
        </p:txBody>
      </p:sp>
    </p:spTree>
    <p:extLst>
      <p:ext uri="{BB962C8B-B14F-4D97-AF65-F5344CB8AC3E}">
        <p14:creationId xmlns:p14="http://schemas.microsoft.com/office/powerpoint/2010/main" val="41500886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more time the proposal is rejected. This is the natural</a:t>
            </a:r>
            <a:r>
              <a:rPr lang="en-US" baseline="0" dirty="0" smtClean="0"/>
              <a:t> behavior if the chain is stuck in a very high-density region of the target function. Note that many sequential rejections might also increase the correlation of samples, thus slowing down the convergence.</a:t>
            </a:r>
            <a:endParaRPr lang="en-GB"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13</a:t>
            </a:fld>
            <a:endParaRPr lang="en-US"/>
          </a:p>
        </p:txBody>
      </p:sp>
    </p:spTree>
    <p:extLst>
      <p:ext uri="{BB962C8B-B14F-4D97-AF65-F5344CB8AC3E}">
        <p14:creationId xmlns:p14="http://schemas.microsoft.com/office/powerpoint/2010/main" val="29251170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posterior distribution produced by the Markov chain after 20 moves.</a:t>
            </a:r>
            <a:endParaRPr lang="en-GB"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14</a:t>
            </a:fld>
            <a:endParaRPr lang="en-US"/>
          </a:p>
        </p:txBody>
      </p:sp>
    </p:spTree>
    <p:extLst>
      <p:ext uri="{BB962C8B-B14F-4D97-AF65-F5344CB8AC3E}">
        <p14:creationId xmlns:p14="http://schemas.microsoft.com/office/powerpoint/2010/main" val="21135129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smtClean="0"/>
              <a:t>This is after 200 moves.</a:t>
            </a:r>
            <a:endParaRPr lang="en-GB" dirty="0" smtClean="0"/>
          </a:p>
          <a:p>
            <a:endParaRPr lang="en-GB"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15</a:t>
            </a:fld>
            <a:endParaRPr lang="en-US"/>
          </a:p>
        </p:txBody>
      </p:sp>
    </p:spTree>
    <p:extLst>
      <p:ext uri="{BB962C8B-B14F-4D97-AF65-F5344CB8AC3E}">
        <p14:creationId xmlns:p14="http://schemas.microsoft.com/office/powerpoint/2010/main" val="31768389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smtClean="0"/>
              <a:t>And</a:t>
            </a:r>
            <a:r>
              <a:rPr lang="en-US" baseline="0" dirty="0" smtClean="0"/>
              <a:t> t</a:t>
            </a:r>
            <a:r>
              <a:rPr lang="en-US" dirty="0" smtClean="0"/>
              <a:t>his is the after 2000 moves. As we can see the posterior distribution closely converges to the target function.</a:t>
            </a:r>
            <a:endParaRPr lang="en-GB" dirty="0" smtClean="0"/>
          </a:p>
          <a:p>
            <a:endParaRPr lang="en-GB"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16</a:t>
            </a:fld>
            <a:endParaRPr lang="en-US"/>
          </a:p>
        </p:txBody>
      </p:sp>
    </p:spTree>
    <p:extLst>
      <p:ext uri="{BB962C8B-B14F-4D97-AF65-F5344CB8AC3E}">
        <p14:creationId xmlns:p14="http://schemas.microsoft.com/office/powerpoint/2010/main" val="19169431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In practical situations</a:t>
            </a:r>
            <a:r>
              <a:rPr lang="en-US" baseline="0" dirty="0" smtClean="0"/>
              <a:t>, doing just a uniform random walk around the state space might lead to a poor exploration of state space (important features might be missing or under-sampled).</a:t>
            </a:r>
          </a:p>
          <a:p>
            <a:r>
              <a:rPr lang="en-US" baseline="0" dirty="0" smtClean="0"/>
              <a:t>In this case, one can generate new proposals according to some importance function (</a:t>
            </a:r>
            <a:r>
              <a:rPr lang="en-US" i="1" baseline="0" dirty="0" smtClean="0"/>
              <a:t>proposal distribution</a:t>
            </a:r>
            <a:r>
              <a:rPr lang="en-US" baseline="0" dirty="0" smtClean="0"/>
              <a:t>) </a:t>
            </a:r>
            <a:r>
              <a:rPr lang="en-US" i="1" baseline="0" dirty="0" smtClean="0"/>
              <a:t>T</a:t>
            </a:r>
            <a:r>
              <a:rPr lang="en-US" i="0" baseline="0" dirty="0" smtClean="0"/>
              <a:t>, which is somewhat similar to </a:t>
            </a:r>
            <a:r>
              <a:rPr lang="en-US" i="1" baseline="0" dirty="0" smtClean="0"/>
              <a:t>f</a:t>
            </a:r>
            <a:r>
              <a:rPr lang="en-US" baseline="0" dirty="0" smtClean="0"/>
              <a:t>.  Then, we can separate the transition in two sub-steps: the proposal and the acceptance-rejection. The proposal distribution T is the conditional probability of proposing a state </a:t>
            </a:r>
            <a:r>
              <a:rPr lang="en-US" baseline="0" dirty="0" err="1" smtClean="0"/>
              <a:t>x_j</a:t>
            </a:r>
            <a:r>
              <a:rPr lang="en-US" baseline="0" dirty="0" smtClean="0"/>
              <a:t> given </a:t>
            </a:r>
            <a:r>
              <a:rPr lang="en-US" baseline="0" dirty="0" err="1" smtClean="0"/>
              <a:t>x_i</a:t>
            </a:r>
            <a:r>
              <a:rPr lang="en-US" baseline="0" dirty="0" smtClean="0"/>
              <a:t>, and the acceptance probability a the conditional probability to accept the proposed state </a:t>
            </a:r>
            <a:r>
              <a:rPr lang="en-US" baseline="0" dirty="0" err="1" smtClean="0"/>
              <a:t>x_j</a:t>
            </a:r>
            <a:r>
              <a:rPr lang="en-US" baseline="0" dirty="0" smtClean="0"/>
              <a:t>. The transition probability P then can be written as the product of them. This is almost equivalent to the importance sampling technique used in Monte Carlo.</a:t>
            </a:r>
          </a:p>
          <a:p>
            <a:endParaRPr lang="en-US" baseline="0" dirty="0" smtClean="0"/>
          </a:p>
          <a:p>
            <a:r>
              <a:rPr lang="en-US" baseline="0" dirty="0" smtClean="0"/>
              <a:t>The key difference is that such importance function in MCMC can also depend and rely on the current state! This function is called transition probability function.</a:t>
            </a:r>
          </a:p>
          <a:p>
            <a:endParaRPr lang="en-US" baseline="0" dirty="0" smtClean="0"/>
          </a:p>
          <a:p>
            <a:r>
              <a:rPr lang="en-US" baseline="0" dirty="0" smtClean="0"/>
              <a:t>And the acceptance rate should account for this transition probability similarly to Monte Carlo methods (by dividing the value of </a:t>
            </a:r>
            <a:r>
              <a:rPr lang="en-US" i="1" baseline="0" dirty="0" smtClean="0"/>
              <a:t>f</a:t>
            </a:r>
            <a:r>
              <a:rPr lang="en-US" baseline="0" dirty="0" smtClean="0"/>
              <a:t> by the probability of sampling it).</a:t>
            </a:r>
            <a:endParaRPr lang="en-US" dirty="0"/>
          </a:p>
        </p:txBody>
      </p:sp>
      <p:sp>
        <p:nvSpPr>
          <p:cNvPr id="4" name="Номер слайда 3"/>
          <p:cNvSpPr>
            <a:spLocks noGrp="1"/>
          </p:cNvSpPr>
          <p:nvPr>
            <p:ph type="sldNum" sz="quarter" idx="10"/>
          </p:nvPr>
        </p:nvSpPr>
        <p:spPr/>
        <p:txBody>
          <a:bodyPr/>
          <a:lstStyle/>
          <a:p>
            <a:fld id="{706F8D69-B00F-F44E-9B61-4DC184CA17F8}" type="slidenum">
              <a:rPr lang="en-US" smtClean="0"/>
              <a:pPr/>
              <a:t>17</a:t>
            </a:fld>
            <a:endParaRPr lang="en-US"/>
          </a:p>
        </p:txBody>
      </p:sp>
    </p:spTree>
    <p:extLst>
      <p:ext uri="{BB962C8B-B14F-4D97-AF65-F5344CB8AC3E}">
        <p14:creationId xmlns:p14="http://schemas.microsoft.com/office/powerpoint/2010/main" val="17525956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table shows the correspondence between the major terms and properties used in ordinary Monte Carlo (MC) to the equivalent terms used in Markov Chain Monte Carlo (MCMC).</a:t>
            </a:r>
          </a:p>
          <a:p>
            <a:r>
              <a:rPr lang="en-US" baseline="0" dirty="0" smtClean="0"/>
              <a:t>Note that the theoretical convergence of MCMC methods can be fundamentally different comparing to ordinary MC methods.</a:t>
            </a:r>
          </a:p>
          <a:p>
            <a:r>
              <a:rPr lang="en-US" baseline="0" dirty="0" smtClean="0"/>
              <a:t>The convergence in context of Markov chains is usually referring to the convergence of the posterior distribution to the target distribution (in some norm, for example, in total variation).</a:t>
            </a:r>
          </a:p>
          <a:p>
            <a:r>
              <a:rPr lang="en-US" baseline="0" dirty="0" smtClean="0"/>
              <a:t>We have proposal distribution instead of importance function. Note that we have much more freedom in constructing this proposal distribution, because we can also rely on the current state of a Markov chain.</a:t>
            </a:r>
          </a:p>
          <a:p>
            <a:r>
              <a:rPr lang="en-US" baseline="0" dirty="0" smtClean="0"/>
              <a:t>The error of MH is very hard to compute, since the samples are inherently correlated. So, we cannot use just variance anymore. Acceptance rate can be a good initial indicator of the MCMC sampler performance. </a:t>
            </a:r>
          </a:p>
          <a:p>
            <a:r>
              <a:rPr lang="en-US" baseline="0" dirty="0" smtClean="0"/>
              <a:t>And, instead of number of samples, we have number of moves made by Markov chain.</a:t>
            </a:r>
            <a:endParaRPr lang="en-GB"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18</a:t>
            </a:fld>
            <a:endParaRPr lang="en-US"/>
          </a:p>
        </p:txBody>
      </p:sp>
    </p:spTree>
    <p:extLst>
      <p:ext uri="{BB962C8B-B14F-4D97-AF65-F5344CB8AC3E}">
        <p14:creationId xmlns:p14="http://schemas.microsoft.com/office/powerpoint/2010/main" val="35645200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I’ll</a:t>
            </a:r>
            <a:r>
              <a:rPr lang="en-US" baseline="0" dirty="0" smtClean="0"/>
              <a:t> try to explain how we can apply MH algorithm in the context of light transport.</a:t>
            </a:r>
            <a:endParaRPr lang="en-GB"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19</a:t>
            </a:fld>
            <a:endParaRPr lang="en-US"/>
          </a:p>
        </p:txBody>
      </p:sp>
    </p:spTree>
    <p:extLst>
      <p:ext uri="{BB962C8B-B14F-4D97-AF65-F5344CB8AC3E}">
        <p14:creationId xmlns:p14="http://schemas.microsoft.com/office/powerpoint/2010/main" val="2435283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6F8D69-B00F-F44E-9B61-4DC184CA17F8}" type="slidenum">
              <a:rPr lang="en-US" smtClean="0"/>
              <a:pPr/>
              <a:t>2</a:t>
            </a:fld>
            <a:endParaRPr lang="en-US"/>
          </a:p>
        </p:txBody>
      </p:sp>
    </p:spTree>
    <p:extLst>
      <p:ext uri="{BB962C8B-B14F-4D97-AF65-F5344CB8AC3E}">
        <p14:creationId xmlns:p14="http://schemas.microsoft.com/office/powerpoint/2010/main" val="35909878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achieve more efficient exploration</a:t>
            </a:r>
            <a:r>
              <a:rPr lang="en-US" baseline="0" dirty="0" smtClean="0"/>
              <a:t> of the path space and utilize the potential correlation between the separate integrals for each pixel, we reduce the task to a single integral. Each pixel integral can be then deduced by applying a pixel filter.</a:t>
            </a:r>
          </a:p>
          <a:p>
            <a:r>
              <a:rPr lang="en-US" baseline="0" dirty="0" smtClean="0"/>
              <a:t>This single integral computes the distribution of flux on the image plane. </a:t>
            </a:r>
          </a:p>
          <a:p>
            <a:r>
              <a:rPr lang="en-US" baseline="0" dirty="0" smtClean="0"/>
              <a:t>Then we can obtain the image by just distributing the corresponding samples from the posterior distribution into the corresponding bins of image pixels. </a:t>
            </a:r>
          </a:p>
          <a:p>
            <a:r>
              <a:rPr lang="en-US" baseline="0" dirty="0" smtClean="0"/>
              <a:t>This way the MH algorithm is able to freely walk over the complete image plane while exploring important parts of the image adaptively.</a:t>
            </a:r>
          </a:p>
          <a:p>
            <a:endParaRPr lang="en-GB"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20</a:t>
            </a:fld>
            <a:endParaRPr lang="en-US"/>
          </a:p>
        </p:txBody>
      </p:sp>
    </p:spTree>
    <p:extLst>
      <p:ext uri="{BB962C8B-B14F-4D97-AF65-F5344CB8AC3E}">
        <p14:creationId xmlns:p14="http://schemas.microsoft.com/office/powerpoint/2010/main" val="28030761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So, ideally,</a:t>
            </a:r>
            <a:r>
              <a:rPr lang="en-US" baseline="0" dirty="0" smtClean="0"/>
              <a:t> we are interested in all possible trajectories (paths) from light source to camera.</a:t>
            </a:r>
          </a:p>
          <a:p>
            <a:r>
              <a:rPr lang="en-US" baseline="0" dirty="0" smtClean="0"/>
              <a:t>This naturally forms the state space for a Markov chain: now each state is a full path from light source to the camera. This state space is called a </a:t>
            </a:r>
            <a:r>
              <a:rPr lang="en-US" i="1" baseline="0" dirty="0" smtClean="0"/>
              <a:t>path space</a:t>
            </a:r>
            <a:r>
              <a:rPr lang="en-US" baseline="0" dirty="0" smtClean="0"/>
              <a:t> in light transport. </a:t>
            </a:r>
            <a:endParaRPr lang="en-US" dirty="0" smtClean="0"/>
          </a:p>
          <a:p>
            <a:r>
              <a:rPr lang="en-US" dirty="0" smtClean="0"/>
              <a:t>How would one define a target</a:t>
            </a:r>
            <a:r>
              <a:rPr lang="en-US" baseline="0" dirty="0" smtClean="0"/>
              <a:t> function for Metropolis-Hastings algorithm in context of light transport?</a:t>
            </a:r>
          </a:p>
          <a:p>
            <a:r>
              <a:rPr lang="en-US" baseline="0" dirty="0" smtClean="0"/>
              <a:t>Ideally, we’re interested in the equilibrium distribution of flux incident to the image plane.</a:t>
            </a:r>
            <a:endParaRPr lang="en-US" dirty="0"/>
          </a:p>
        </p:txBody>
      </p:sp>
      <p:sp>
        <p:nvSpPr>
          <p:cNvPr id="4" name="Номер слайда 3"/>
          <p:cNvSpPr>
            <a:spLocks noGrp="1"/>
          </p:cNvSpPr>
          <p:nvPr>
            <p:ph type="sldNum" sz="quarter" idx="10"/>
          </p:nvPr>
        </p:nvSpPr>
        <p:spPr/>
        <p:txBody>
          <a:bodyPr/>
          <a:lstStyle/>
          <a:p>
            <a:fld id="{706F8D69-B00F-F44E-9B61-4DC184CA17F8}" type="slidenum">
              <a:rPr lang="en-US" smtClean="0"/>
              <a:pPr/>
              <a:t>21</a:t>
            </a:fld>
            <a:endParaRPr lang="en-US"/>
          </a:p>
        </p:txBody>
      </p:sp>
    </p:spTree>
    <p:extLst>
      <p:ext uri="{BB962C8B-B14F-4D97-AF65-F5344CB8AC3E}">
        <p14:creationId xmlns:p14="http://schemas.microsoft.com/office/powerpoint/2010/main" val="28750037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Thus, as was</a:t>
            </a:r>
            <a:r>
              <a:rPr lang="en-US" baseline="0" dirty="0" smtClean="0"/>
              <a:t> explained before by Jaroslav, we can introduce the measurement contribution function for a path </a:t>
            </a:r>
            <a:r>
              <a:rPr lang="en-US" baseline="0" dirty="0" err="1" smtClean="0"/>
              <a:t>x_k</a:t>
            </a:r>
            <a:r>
              <a:rPr lang="en-US" baseline="0" dirty="0" smtClean="0"/>
              <a:t>.</a:t>
            </a:r>
          </a:p>
          <a:p>
            <a:r>
              <a:rPr lang="en-US" baseline="0" dirty="0" smtClean="0"/>
              <a:t>It consists of subsequently interleaved events: emission(</a:t>
            </a:r>
            <a:r>
              <a:rPr lang="en-US" baseline="0" dirty="0" err="1" smtClean="0"/>
              <a:t>L_e</a:t>
            </a:r>
            <a:r>
              <a:rPr lang="en-US" baseline="0" dirty="0" smtClean="0"/>
              <a:t>)-&gt;propagation(G)-&gt;scattering(</a:t>
            </a:r>
            <a:r>
              <a:rPr lang="en-US" baseline="0" dirty="0" err="1" smtClean="0"/>
              <a:t>rho_r</a:t>
            </a:r>
            <a:r>
              <a:rPr lang="en-US" baseline="0" dirty="0" smtClean="0"/>
              <a:t>)-&gt;propagation(G)-&gt; ….  -&gt; absorption by sensor (</a:t>
            </a:r>
            <a:r>
              <a:rPr lang="en-US" baseline="0" dirty="0" err="1" smtClean="0"/>
              <a:t>W_e</a:t>
            </a:r>
            <a:r>
              <a:rPr lang="en-US" baseline="0" dirty="0" smtClean="0"/>
              <a:t>)</a:t>
            </a:r>
          </a:p>
          <a:p>
            <a:r>
              <a:rPr lang="en-US" baseline="0" dirty="0" smtClean="0"/>
              <a:t>and provides the contribution carried by the path.</a:t>
            </a:r>
          </a:p>
        </p:txBody>
      </p:sp>
      <p:sp>
        <p:nvSpPr>
          <p:cNvPr id="4" name="Номер слайда 3"/>
          <p:cNvSpPr>
            <a:spLocks noGrp="1"/>
          </p:cNvSpPr>
          <p:nvPr>
            <p:ph type="sldNum" sz="quarter" idx="10"/>
          </p:nvPr>
        </p:nvSpPr>
        <p:spPr/>
        <p:txBody>
          <a:bodyPr/>
          <a:lstStyle/>
          <a:p>
            <a:fld id="{706F8D69-B00F-F44E-9B61-4DC184CA17F8}" type="slidenum">
              <a:rPr lang="en-US" smtClean="0"/>
              <a:pPr/>
              <a:t>22</a:t>
            </a:fld>
            <a:endParaRPr lang="en-US"/>
          </a:p>
        </p:txBody>
      </p:sp>
    </p:spTree>
    <p:extLst>
      <p:ext uri="{BB962C8B-B14F-4D97-AF65-F5344CB8AC3E}">
        <p14:creationId xmlns:p14="http://schemas.microsoft.com/office/powerpoint/2010/main" val="15091368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Заметки 2"/>
              <p:cNvSpPr>
                <a:spLocks noGrp="1"/>
              </p:cNvSpPr>
              <p:nvPr>
                <p:ph type="body" idx="1"/>
              </p:nvPr>
            </p:nvSpPr>
            <p:spPr/>
            <p:txBody>
              <a:bodyPr/>
              <a:lstStyle/>
              <a:p>
                <a:r>
                  <a:rPr lang="en-US" dirty="0" smtClean="0"/>
                  <a:t>Let’s take a closer look at the physical meaning of the measurement contribution </a:t>
                </a:r>
                <a14:m>
                  <m:oMath xmlns:m="http://schemas.openxmlformats.org/officeDocument/2006/math">
                    <m:r>
                      <a:rPr lang="en-US" sz="1100" i="1">
                        <a:latin typeface="Cambria Math"/>
                        <a:ea typeface="Cambria Math"/>
                      </a:rPr>
                      <m:t>𝑓</m:t>
                    </m:r>
                  </m:oMath>
                </a14:m>
                <a:r>
                  <a:rPr lang="en-US" dirty="0" smtClean="0"/>
                  <a:t>.</a:t>
                </a:r>
              </a:p>
              <a:p>
                <a:r>
                  <a:rPr lang="en-US" dirty="0" smtClean="0"/>
                  <a:t>Eric Veach</a:t>
                </a:r>
                <a:r>
                  <a:rPr lang="en-US" baseline="0" dirty="0" smtClean="0"/>
                  <a:t> showed in his PhD thesis that we can define the measurement contribution as chain derivative of energy with respect to surface areas at each interaction. By folding the product, we get that the measurement contribution </a:t>
                </a:r>
                <a14:m>
                  <m:oMath xmlns:m="http://schemas.openxmlformats.org/officeDocument/2006/math">
                    <m:r>
                      <a:rPr lang="en-US" sz="1100" i="1">
                        <a:latin typeface="Cambria Math"/>
                        <a:ea typeface="Cambria Math"/>
                      </a:rPr>
                      <m:t>𝑓</m:t>
                    </m:r>
                  </m:oMath>
                </a14:m>
                <a:r>
                  <a:rPr lang="en-US" baseline="0" dirty="0" smtClean="0"/>
                  <a:t> is a derivative of energy function </a:t>
                </a:r>
                <a14:m>
                  <m:oMath xmlns:m="http://schemas.openxmlformats.org/officeDocument/2006/math">
                    <m:r>
                      <a:rPr lang="en-US" sz="1100" i="1">
                        <a:latin typeface="Cambria Math" panose="02040503050406030204" pitchFamily="18" charset="0"/>
                        <a:ea typeface="Cambria Math"/>
                      </a:rPr>
                      <m:t>𝑄</m:t>
                    </m:r>
                  </m:oMath>
                </a14:m>
                <a:r>
                  <a:rPr lang="en-US" baseline="0" dirty="0" smtClean="0"/>
                  <a:t> with respect to the area product measure </a:t>
                </a:r>
                <a14:m>
                  <m:oMath xmlns:m="http://schemas.openxmlformats.org/officeDocument/2006/math">
                    <m:sSub>
                      <m:sSubPr>
                        <m:ctrlPr>
                          <a:rPr lang="en-US" sz="1100" i="1">
                            <a:latin typeface="Cambria Math" panose="02040503050406030204" pitchFamily="18" charset="0"/>
                            <a:ea typeface="Cambria Math" panose="02040503050406030204" pitchFamily="18" charset="0"/>
                          </a:rPr>
                        </m:ctrlPr>
                      </m:sSubPr>
                      <m:e>
                        <m:r>
                          <a:rPr lang="en-US" sz="1100" i="1">
                            <a:latin typeface="Cambria Math" panose="02040503050406030204" pitchFamily="18" charset="0"/>
                            <a:ea typeface="Cambria Math" panose="02040503050406030204" pitchFamily="18" charset="0"/>
                          </a:rPr>
                          <m:t>𝜇</m:t>
                        </m:r>
                      </m:e>
                      <m:sub>
                        <m:r>
                          <a:rPr lang="en-US" sz="1100" i="1">
                            <a:latin typeface="Cambria Math" panose="02040503050406030204" pitchFamily="18" charset="0"/>
                            <a:ea typeface="Cambria Math" panose="02040503050406030204" pitchFamily="18" charset="0"/>
                          </a:rPr>
                          <m:t>𝑘</m:t>
                        </m:r>
                      </m:sub>
                    </m:sSub>
                  </m:oMath>
                </a14:m>
                <a:r>
                  <a:rPr lang="en-US" baseline="0" dirty="0" smtClean="0"/>
                  <a:t>. </a:t>
                </a:r>
              </a:p>
              <a:p>
                <a:r>
                  <a:rPr lang="en-US" baseline="0" dirty="0" smtClean="0"/>
                  <a:t>The physical quantity of the measurement contribution is Watts per square meter to the </a:t>
                </a:r>
                <a14:m>
                  <m:oMath xmlns:m="http://schemas.openxmlformats.org/officeDocument/2006/math">
                    <m:r>
                      <a:rPr lang="en-US" sz="1100" i="1">
                        <a:latin typeface="Cambria Math" panose="02040503050406030204" pitchFamily="18" charset="0"/>
                        <a:ea typeface="Cambria Math" panose="02040503050406030204" pitchFamily="18" charset="0"/>
                      </a:rPr>
                      <m:t>𝑘</m:t>
                    </m:r>
                  </m:oMath>
                </a14:m>
                <a:r>
                  <a:rPr lang="en-US" baseline="0" dirty="0" err="1" smtClean="0"/>
                  <a:t>th</a:t>
                </a:r>
                <a:r>
                  <a:rPr lang="en-US" baseline="0" dirty="0" smtClean="0"/>
                  <a:t> power.</a:t>
                </a:r>
              </a:p>
              <a:p>
                <a:r>
                  <a:rPr lang="en-US" baseline="0" dirty="0" smtClean="0"/>
                  <a:t>Intuitively, it defines an energy flow through a differential beam around the path.</a:t>
                </a:r>
              </a:p>
              <a:p>
                <a:r>
                  <a:rPr lang="en-US" baseline="0" dirty="0" smtClean="0"/>
                  <a:t>In other words, we count the number of photons going through the infinitesimal beam around the path.</a:t>
                </a:r>
              </a:p>
              <a:p>
                <a:r>
                  <a:rPr lang="en-US" baseline="0" dirty="0" smtClean="0"/>
                  <a:t>This definition reveals the underlying physical justification behind Metropolis light transport.</a:t>
                </a:r>
                <a:endParaRPr lang="en-US" dirty="0"/>
              </a:p>
            </p:txBody>
          </p:sp>
        </mc:Choice>
        <mc:Fallback xmlns="">
          <p:sp>
            <p:nvSpPr>
              <p:cNvPr id="3" name="Заметки 2"/>
              <p:cNvSpPr>
                <a:spLocks noGrp="1"/>
              </p:cNvSpPr>
              <p:nvPr>
                <p:ph type="body" idx="1"/>
              </p:nvPr>
            </p:nvSpPr>
            <p:spPr/>
            <p:txBody>
              <a:bodyPr/>
              <a:lstStyle/>
              <a:p>
                <a:r>
                  <a:rPr lang="en-US" dirty="0" smtClean="0"/>
                  <a:t>Let’s take a look at the physical meaning of the measurement contribution </a:t>
                </a:r>
                <a:r>
                  <a:rPr lang="en-US" sz="1000" i="0" smtClean="0">
                    <a:latin typeface="Cambria Math"/>
                    <a:ea typeface="Cambria Math"/>
                  </a:rPr>
                  <a:t>𝑓</a:t>
                </a:r>
                <a:r>
                  <a:rPr lang="en-US" dirty="0" smtClean="0"/>
                  <a:t>.</a:t>
                </a:r>
              </a:p>
              <a:p>
                <a:r>
                  <a:rPr lang="en-US" dirty="0" smtClean="0"/>
                  <a:t>Eric Veach</a:t>
                </a:r>
                <a:r>
                  <a:rPr lang="en-US" baseline="0" dirty="0" smtClean="0"/>
                  <a:t> showed in his PhD thesis that we can define the measurement contribution as a Radon-</a:t>
                </a:r>
                <a:r>
                  <a:rPr lang="en-US" baseline="0" dirty="0" err="1" smtClean="0"/>
                  <a:t>Nicodym</a:t>
                </a:r>
                <a:r>
                  <a:rPr lang="en-US" baseline="0" dirty="0" smtClean="0"/>
                  <a:t> derivative of energy function </a:t>
                </a:r>
                <a:r>
                  <a:rPr lang="en-US" sz="1000" i="0" smtClean="0">
                    <a:latin typeface="Cambria Math" panose="02040503050406030204" pitchFamily="18" charset="0"/>
                    <a:ea typeface="Cambria Math"/>
                  </a:rPr>
                  <a:t>𝑄</a:t>
                </a:r>
                <a:r>
                  <a:rPr lang="en-US" baseline="0" dirty="0" smtClean="0"/>
                  <a:t> with respect to the are product measure </a:t>
                </a:r>
                <a:r>
                  <a:rPr lang="en-US" sz="1000" b="0" i="0" smtClean="0">
                    <a:latin typeface="Cambria Math" panose="02040503050406030204" pitchFamily="18" charset="0"/>
                    <a:ea typeface="Cambria Math" panose="02040503050406030204" pitchFamily="18" charset="0"/>
                  </a:rPr>
                  <a:t>𝜇</a:t>
                </a:r>
                <a:r>
                  <a:rPr lang="en-US" sz="1000" b="0" i="0" smtClean="0">
                    <a:latin typeface="Cambria Math" panose="02040503050406030204" pitchFamily="18" charset="0"/>
                    <a:ea typeface="Cambria Math" panose="02040503050406030204" pitchFamily="18" charset="0"/>
                  </a:rPr>
                  <a:t>_</a:t>
                </a:r>
                <a:r>
                  <a:rPr lang="en-US" sz="1000" b="0" i="0" smtClean="0">
                    <a:latin typeface="Cambria Math" panose="02040503050406030204" pitchFamily="18" charset="0"/>
                    <a:ea typeface="Cambria Math" panose="02040503050406030204" pitchFamily="18" charset="0"/>
                  </a:rPr>
                  <a:t>𝑘</a:t>
                </a:r>
                <a:r>
                  <a:rPr lang="en-US" baseline="0" dirty="0" smtClean="0"/>
                  <a:t>. By expanding the product measure, we get that the measurement contribution</a:t>
                </a:r>
                <a:r>
                  <a:rPr lang="en-US" baseline="0" dirty="0" smtClean="0"/>
                  <a:t> </a:t>
                </a:r>
                <a:r>
                  <a:rPr lang="en-US" sz="1000" i="0" smtClean="0">
                    <a:latin typeface="Cambria Math"/>
                    <a:ea typeface="Cambria Math"/>
                  </a:rPr>
                  <a:t>𝑓</a:t>
                </a:r>
                <a:r>
                  <a:rPr lang="en-US" baseline="0" dirty="0" smtClean="0"/>
                  <a:t> </a:t>
                </a:r>
                <a:r>
                  <a:rPr lang="en-US" baseline="0" dirty="0" smtClean="0"/>
                  <a:t>is the chain derivative of energy with respect to surface areas at each interaction.</a:t>
                </a:r>
              </a:p>
              <a:p>
                <a:r>
                  <a:rPr lang="en-US" baseline="0" dirty="0" smtClean="0"/>
                  <a:t>The physical quantity of the measurement contribution is Watts per square meter to the </a:t>
                </a:r>
                <a:r>
                  <a:rPr lang="en-US" sz="1000" b="0" i="0" smtClean="0">
                    <a:latin typeface="Cambria Math" panose="02040503050406030204" pitchFamily="18" charset="0"/>
                    <a:ea typeface="Cambria Math" panose="02040503050406030204" pitchFamily="18" charset="0"/>
                  </a:rPr>
                  <a:t>𝑘</a:t>
                </a:r>
                <a:r>
                  <a:rPr lang="en-US" baseline="0" dirty="0" err="1" smtClean="0"/>
                  <a:t>th</a:t>
                </a:r>
                <a:r>
                  <a:rPr lang="en-US" baseline="0" dirty="0" smtClean="0"/>
                  <a:t> power.</a:t>
                </a:r>
              </a:p>
              <a:p>
                <a:r>
                  <a:rPr lang="en-US" baseline="0" dirty="0" smtClean="0"/>
                  <a:t>Intuitively, it defines an energy flow through a differential beam around the path.</a:t>
                </a:r>
              </a:p>
              <a:p>
                <a:r>
                  <a:rPr lang="en-US" baseline="0" dirty="0" smtClean="0"/>
                  <a:t>This insightful knowledge will help us understanding the underlying physical justification behind Metropolis light transport.</a:t>
                </a:r>
                <a:endParaRPr lang="en-US" dirty="0"/>
              </a:p>
            </p:txBody>
          </p:sp>
        </mc:Fallback>
      </mc:AlternateContent>
      <p:sp>
        <p:nvSpPr>
          <p:cNvPr id="4" name="Номер слайда 3"/>
          <p:cNvSpPr>
            <a:spLocks noGrp="1"/>
          </p:cNvSpPr>
          <p:nvPr>
            <p:ph type="sldNum" sz="quarter" idx="10"/>
          </p:nvPr>
        </p:nvSpPr>
        <p:spPr/>
        <p:txBody>
          <a:bodyPr/>
          <a:lstStyle/>
          <a:p>
            <a:fld id="{706F8D69-B00F-F44E-9B61-4DC184CA17F8}" type="slidenum">
              <a:rPr lang="en-US" smtClean="0"/>
              <a:pPr/>
              <a:t>23</a:t>
            </a:fld>
            <a:endParaRPr lang="en-US"/>
          </a:p>
        </p:txBody>
      </p:sp>
    </p:spTree>
    <p:extLst>
      <p:ext uri="{BB962C8B-B14F-4D97-AF65-F5344CB8AC3E}">
        <p14:creationId xmlns:p14="http://schemas.microsoft.com/office/powerpoint/2010/main" val="35708392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In</a:t>
            </a:r>
            <a:r>
              <a:rPr lang="en-US" baseline="0" dirty="0" smtClean="0"/>
              <a:t> context of MH, we always need to be able to compare two different paths.</a:t>
            </a:r>
            <a:endParaRPr lang="en-US" dirty="0" smtClean="0"/>
          </a:p>
          <a:p>
            <a:r>
              <a:rPr lang="en-US" dirty="0" smtClean="0"/>
              <a:t>As we</a:t>
            </a:r>
            <a:r>
              <a:rPr lang="en-US" baseline="0" dirty="0" smtClean="0"/>
              <a:t> know, the measurement contribution </a:t>
            </a:r>
            <a:r>
              <a:rPr lang="en-US" i="1" baseline="0" dirty="0" smtClean="0"/>
              <a:t>f</a:t>
            </a:r>
            <a:r>
              <a:rPr lang="en-US" baseline="0" dirty="0" smtClean="0"/>
              <a:t> provides the amount of flux going through the infinitesimal beam around the path.</a:t>
            </a:r>
          </a:p>
          <a:p>
            <a:r>
              <a:rPr lang="en-US" baseline="0" dirty="0" smtClean="0"/>
              <a:t>This makes the paths of equal length directly comparable to each other in terms of the carried energy.</a:t>
            </a:r>
          </a:p>
          <a:p>
            <a:r>
              <a:rPr lang="en-US" baseline="0" dirty="0" smtClean="0"/>
              <a:t>The only remaining question is how to compare paths of different lengths?</a:t>
            </a:r>
          </a:p>
          <a:p>
            <a:r>
              <a:rPr lang="en-US" baseline="0" dirty="0" smtClean="0"/>
              <a:t>Interestingly, if we define our integration measure as a product area measure, which adjusts based on the path length, then we can directly compare the amount of energy (e.g. number of photons) going through the path.</a:t>
            </a:r>
            <a:endParaRPr lang="en-US" dirty="0"/>
          </a:p>
        </p:txBody>
      </p:sp>
      <p:sp>
        <p:nvSpPr>
          <p:cNvPr id="4" name="Номер слайда 3"/>
          <p:cNvSpPr>
            <a:spLocks noGrp="1"/>
          </p:cNvSpPr>
          <p:nvPr>
            <p:ph type="sldNum" sz="quarter" idx="10"/>
          </p:nvPr>
        </p:nvSpPr>
        <p:spPr/>
        <p:txBody>
          <a:bodyPr/>
          <a:lstStyle/>
          <a:p>
            <a:fld id="{706F8D69-B00F-F44E-9B61-4DC184CA17F8}" type="slidenum">
              <a:rPr lang="en-US" smtClean="0"/>
              <a:pPr/>
              <a:t>24</a:t>
            </a:fld>
            <a:endParaRPr lang="en-US"/>
          </a:p>
        </p:txBody>
      </p:sp>
    </p:spTree>
    <p:extLst>
      <p:ext uri="{BB962C8B-B14F-4D97-AF65-F5344CB8AC3E}">
        <p14:creationId xmlns:p14="http://schemas.microsoft.com/office/powerpoint/2010/main" val="37009531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smtClean="0"/>
                  <a:t>So, we can construct a MH integration process</a:t>
                </a:r>
                <a:r>
                  <a:rPr lang="en-US" baseline="0" dirty="0" smtClean="0"/>
                  <a:t> for all paths of the same length </a:t>
                </a:r>
                <a:r>
                  <a:rPr lang="en-US" i="1" baseline="0" dirty="0" smtClean="0"/>
                  <a:t>k</a:t>
                </a:r>
                <a:r>
                  <a:rPr lang="en-US" baseline="0" dirty="0" smtClean="0"/>
                  <a:t>. </a:t>
                </a:r>
              </a:p>
              <a:p>
                <a:r>
                  <a:rPr lang="en-US" baseline="0" dirty="0" smtClean="0"/>
                  <a:t>However, we need to construct a single generalized integral.</a:t>
                </a:r>
              </a:p>
              <a:p>
                <a:r>
                  <a:rPr lang="en-US" baseline="0" dirty="0" smtClean="0"/>
                  <a:t>This can be done by just treating this family of integrals as a single generalized path integral. </a:t>
                </a:r>
              </a:p>
              <a:p>
                <a:r>
                  <a:rPr lang="en-US" baseline="0" dirty="0" smtClean="0"/>
                  <a:t>In this case, we can introduce a generalized product area measure </a:t>
                </a:r>
                <a14:m>
                  <m:oMath xmlns:m="http://schemas.openxmlformats.org/officeDocument/2006/math">
                    <m:r>
                      <a:rPr lang="en-US" sz="1100" i="1">
                        <a:latin typeface="Cambria Math" panose="02040503050406030204" pitchFamily="18" charset="0"/>
                      </a:rPr>
                      <m:t>𝑑</m:t>
                    </m:r>
                    <m:r>
                      <a:rPr lang="en-US" sz="1100" i="1">
                        <a:latin typeface="Cambria Math" panose="02040503050406030204" pitchFamily="18" charset="0"/>
                      </a:rPr>
                      <m:t>𝜇</m:t>
                    </m:r>
                  </m:oMath>
                </a14:m>
                <a:r>
                  <a:rPr lang="en-GB" dirty="0" smtClean="0"/>
                  <a:t> as a</a:t>
                </a:r>
                <a:r>
                  <a:rPr lang="en-GB" baseline="0" dirty="0" smtClean="0"/>
                  <a:t> sum measure.</a:t>
                </a:r>
              </a:p>
              <a:p>
                <a:r>
                  <a:rPr lang="en-US" baseline="0" dirty="0" smtClean="0"/>
                  <a:t>This enables us to use a single integral for paths of all lengths for MH.</a:t>
                </a:r>
              </a:p>
              <a:p>
                <a:r>
                  <a:rPr lang="en-US" baseline="0" dirty="0" smtClean="0"/>
                  <a:t>Moreover, this way we can compare all paths and even groups of paths with each other in the context of carried energy (flux). This way we can compare paths of different lengths directly. Thus we can use measurement contribution function as a target function for random walk in MH algorithm.</a:t>
                </a:r>
                <a:endParaRPr lang="en-GB" dirty="0"/>
              </a:p>
            </p:txBody>
          </p:sp>
        </mc:Choice>
        <mc:Fallback xmlns="">
          <p:sp>
            <p:nvSpPr>
              <p:cNvPr id="3" name="Notes Placeholder 2"/>
              <p:cNvSpPr>
                <a:spLocks noGrp="1"/>
              </p:cNvSpPr>
              <p:nvPr>
                <p:ph type="body" idx="1"/>
              </p:nvPr>
            </p:nvSpPr>
            <p:spPr/>
            <p:txBody>
              <a:bodyPr/>
              <a:lstStyle/>
              <a:p>
                <a:r>
                  <a:rPr lang="en-US" dirty="0" smtClean="0"/>
                  <a:t>So, we can construct a MH integration process</a:t>
                </a:r>
                <a:r>
                  <a:rPr lang="en-US" baseline="0" dirty="0" smtClean="0"/>
                  <a:t> for all paths of the same length </a:t>
                </a:r>
                <a:r>
                  <a:rPr lang="en-US" i="1" baseline="0" dirty="0" smtClean="0"/>
                  <a:t>k</a:t>
                </a:r>
                <a:r>
                  <a:rPr lang="en-US" baseline="0" dirty="0" smtClean="0"/>
                  <a:t>. </a:t>
                </a:r>
              </a:p>
              <a:p>
                <a:r>
                  <a:rPr lang="en-US" baseline="0" dirty="0" smtClean="0"/>
                  <a:t>However, we need to construct a single generalized integral.</a:t>
                </a:r>
              </a:p>
              <a:p>
                <a:r>
                  <a:rPr lang="en-US" baseline="0" dirty="0" smtClean="0"/>
                  <a:t>This can be done by just treating this family of integrals as a single generalized path integral. </a:t>
                </a:r>
              </a:p>
              <a:p>
                <a:r>
                  <a:rPr lang="en-US" baseline="0" dirty="0" smtClean="0"/>
                  <a:t>In this case, we can introduce a generalized product area measure </a:t>
                </a:r>
                <a:r>
                  <a:rPr lang="en-US" sz="1000" b="0" i="0" smtClean="0">
                    <a:latin typeface="Cambria Math" panose="02040503050406030204" pitchFamily="18" charset="0"/>
                  </a:rPr>
                  <a:t>𝑑𝜇</a:t>
                </a:r>
                <a:r>
                  <a:rPr lang="en-GB" dirty="0" smtClean="0"/>
                  <a:t> as a</a:t>
                </a:r>
                <a:r>
                  <a:rPr lang="en-GB" baseline="0" dirty="0" smtClean="0"/>
                  <a:t> sum measure.</a:t>
                </a:r>
              </a:p>
              <a:p>
                <a:r>
                  <a:rPr lang="en-US" baseline="0" dirty="0" smtClean="0"/>
                  <a:t>This enables us to use a single integral for paths of all lengths for MH.</a:t>
                </a:r>
              </a:p>
              <a:p>
                <a:r>
                  <a:rPr lang="en-US" baseline="0" dirty="0" smtClean="0"/>
                  <a:t>Moreover, this way we can compare all paths and even groups of paths with each other in the context of carried energy (flux).</a:t>
                </a:r>
                <a:endParaRPr lang="en-GB" dirty="0"/>
              </a:p>
            </p:txBody>
          </p:sp>
        </mc:Fallback>
      </mc:AlternateContent>
      <p:sp>
        <p:nvSpPr>
          <p:cNvPr id="4" name="Slide Number Placeholder 3"/>
          <p:cNvSpPr>
            <a:spLocks noGrp="1"/>
          </p:cNvSpPr>
          <p:nvPr>
            <p:ph type="sldNum" sz="quarter" idx="10"/>
          </p:nvPr>
        </p:nvSpPr>
        <p:spPr/>
        <p:txBody>
          <a:bodyPr/>
          <a:lstStyle/>
          <a:p>
            <a:fld id="{706F8D69-B00F-F44E-9B61-4DC184CA17F8}" type="slidenum">
              <a:rPr lang="en-US" smtClean="0"/>
              <a:pPr/>
              <a:t>25</a:t>
            </a:fld>
            <a:endParaRPr lang="en-US"/>
          </a:p>
        </p:txBody>
      </p:sp>
    </p:spTree>
    <p:extLst>
      <p:ext uri="{BB962C8B-B14F-4D97-AF65-F5344CB8AC3E}">
        <p14:creationId xmlns:p14="http://schemas.microsoft.com/office/powerpoint/2010/main" val="3860248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showed how light transport can be reformulated for MH integration.</a:t>
            </a:r>
          </a:p>
          <a:p>
            <a:r>
              <a:rPr lang="en-US" baseline="0" dirty="0" smtClean="0"/>
              <a:t>Now I’ll outline the actual steps of the MLT algorithm:</a:t>
            </a:r>
          </a:p>
          <a:p>
            <a:pPr marL="241653" indent="-241653">
              <a:buAutoNum type="arabicPeriod"/>
            </a:pPr>
            <a:r>
              <a:rPr lang="en-US" baseline="0" dirty="0" smtClean="0"/>
              <a:t>We generate an initial state (full path) of a Markov chain using one of the existing sampling methods (e.g. PT or BDPT).</a:t>
            </a:r>
          </a:p>
          <a:p>
            <a:pPr marL="241653" indent="-241653">
              <a:buAutoNum type="arabicPeriod"/>
            </a:pPr>
            <a:r>
              <a:rPr lang="en-US" baseline="0" dirty="0" smtClean="0"/>
              <a:t>Then we start the actual mutation process. Mutate the current path using one of the available mutation strategies, compute the proposal density.</a:t>
            </a:r>
          </a:p>
          <a:p>
            <a:pPr marL="241653" indent="-241653">
              <a:buAutoNum type="arabicPeriod"/>
            </a:pPr>
            <a:r>
              <a:rPr lang="en-US" baseline="0" dirty="0" smtClean="0"/>
              <a:t>Compute the acceptance probability as was discussed earlier, accept the new proposed path according to this probability.</a:t>
            </a:r>
          </a:p>
          <a:p>
            <a:pPr marL="241653" indent="-241653">
              <a:buAutoNum type="arabicPeriod"/>
            </a:pPr>
            <a:r>
              <a:rPr lang="en-US" baseline="0" dirty="0" smtClean="0"/>
              <a:t>Accumulate the contribution of the current path to the image plane, apply pixel filter to bin the path into the corresponding pixel in-place.</a:t>
            </a:r>
          </a:p>
          <a:p>
            <a:pPr marL="241653" indent="-241653">
              <a:buAutoNum type="arabicPeriod"/>
            </a:pPr>
            <a:r>
              <a:rPr lang="en-US" dirty="0" smtClean="0"/>
              <a:t>Proceed to step 2 to cycle the</a:t>
            </a:r>
            <a:r>
              <a:rPr lang="en-US" baseline="0" dirty="0" smtClean="0"/>
              <a:t> random walk.</a:t>
            </a:r>
            <a:endParaRPr lang="en-GB"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26</a:t>
            </a:fld>
            <a:endParaRPr lang="en-US"/>
          </a:p>
        </p:txBody>
      </p:sp>
    </p:spTree>
    <p:extLst>
      <p:ext uri="{BB962C8B-B14F-4D97-AF65-F5344CB8AC3E}">
        <p14:creationId xmlns:p14="http://schemas.microsoft.com/office/powerpoint/2010/main" val="473895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 like to emphasize</a:t>
            </a:r>
            <a:r>
              <a:rPr lang="en-US" baseline="0" dirty="0" smtClean="0"/>
              <a:t> that we have already quite good methods for image rendering, like BDPT.</a:t>
            </a:r>
          </a:p>
          <a:p>
            <a:r>
              <a:rPr lang="en-US" baseline="0" dirty="0" smtClean="0"/>
              <a:t>So, why do we need yet another, more complicated rendering method?</a:t>
            </a:r>
          </a:p>
          <a:p>
            <a:endParaRPr lang="en-US" baseline="0" dirty="0" smtClean="0"/>
          </a:p>
          <a:p>
            <a:r>
              <a:rPr lang="en-US" baseline="0" dirty="0" smtClean="0"/>
              <a:t>First of all, MLT is much more robust to the complex light paths, meaning that it tries to “remember” the successful paths. That is, the current state of a Markov chain is always a correct full path from light source to the camera.</a:t>
            </a:r>
          </a:p>
          <a:p>
            <a:r>
              <a:rPr lang="en-US" baseline="0" dirty="0" smtClean="0"/>
              <a:t>As another advantage, Markov chain can easily explore the similar surrounding paths by perturbing the current path slightly, thus exploring the whole illumination features at a low cost. On the other hand, this can also cause some unwanted correlation of samples, slowing down the rendering convergence.</a:t>
            </a:r>
          </a:p>
          <a:p>
            <a:r>
              <a:rPr lang="en-US" baseline="0" dirty="0" smtClean="0"/>
              <a:t>And last, but not the least, MLT framework provides us the great freedom of constructing path generators for almost any special situation.</a:t>
            </a:r>
          </a:p>
          <a:p>
            <a:endParaRPr lang="en-US" baseline="0" dirty="0" smtClean="0"/>
          </a:p>
        </p:txBody>
      </p:sp>
      <p:sp>
        <p:nvSpPr>
          <p:cNvPr id="4" name="Slide Number Placeholder 3"/>
          <p:cNvSpPr>
            <a:spLocks noGrp="1"/>
          </p:cNvSpPr>
          <p:nvPr>
            <p:ph type="sldNum" sz="quarter" idx="10"/>
          </p:nvPr>
        </p:nvSpPr>
        <p:spPr/>
        <p:txBody>
          <a:bodyPr/>
          <a:lstStyle/>
          <a:p>
            <a:fld id="{706F8D69-B00F-F44E-9B61-4DC184CA17F8}" type="slidenum">
              <a:rPr lang="en-US" smtClean="0"/>
              <a:pPr/>
              <a:t>27</a:t>
            </a:fld>
            <a:endParaRPr lang="en-US"/>
          </a:p>
        </p:txBody>
      </p:sp>
    </p:spTree>
    <p:extLst>
      <p:ext uri="{BB962C8B-B14F-4D97-AF65-F5344CB8AC3E}">
        <p14:creationId xmlns:p14="http://schemas.microsoft.com/office/powerpoint/2010/main" val="22127512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ERPT </a:t>
            </a:r>
            <a:r>
              <a:rPr lang="en-US" dirty="0" smtClean="0"/>
              <a:t>is</a:t>
            </a:r>
            <a:r>
              <a:rPr lang="en-US" baseline="0" dirty="0" smtClean="0"/>
              <a:t> a variation of MLT and it </a:t>
            </a:r>
            <a:r>
              <a:rPr lang="en-US" dirty="0" smtClean="0"/>
              <a:t>utilizes</a:t>
            </a:r>
            <a:r>
              <a:rPr lang="en-US" baseline="0" dirty="0" smtClean="0"/>
              <a:t> </a:t>
            </a:r>
            <a:r>
              <a:rPr lang="en-US" baseline="0" dirty="0" smtClean="0"/>
              <a:t>the fact that independent samplers, like BDPT, already provide a very good distribution. </a:t>
            </a:r>
          </a:p>
          <a:p>
            <a:r>
              <a:rPr lang="en-US" baseline="0" dirty="0" smtClean="0"/>
              <a:t>The idea is to try to redistribute the amount of energy carried by each initial path.</a:t>
            </a:r>
          </a:p>
          <a:p>
            <a:r>
              <a:rPr lang="en-US" baseline="0" dirty="0" smtClean="0"/>
              <a:t>In order to do that, multiple Markov chains are started with the same seed path, the number of chains is computed adaptively based on the path energy.</a:t>
            </a:r>
          </a:p>
          <a:p>
            <a:r>
              <a:rPr lang="en-US" baseline="0" dirty="0" smtClean="0"/>
              <a:t>This scheme is very similar to the lens mutation proposed by Eric </a:t>
            </a:r>
            <a:r>
              <a:rPr lang="en-US" baseline="0" dirty="0" err="1" smtClean="0"/>
              <a:t>Veach</a:t>
            </a:r>
            <a:r>
              <a:rPr lang="en-US" baseline="0" dirty="0" smtClean="0"/>
              <a:t> with the number of mutations between reseedings of the chain </a:t>
            </a:r>
            <a:r>
              <a:rPr lang="en-US" b="0" baseline="0" dirty="0" smtClean="0"/>
              <a:t>being</a:t>
            </a:r>
            <a:r>
              <a:rPr lang="en-US" baseline="0" dirty="0" smtClean="0"/>
              <a:t> very low.</a:t>
            </a:r>
          </a:p>
          <a:p>
            <a:endParaRPr lang="en-US" baseline="0" dirty="0" smtClean="0"/>
          </a:p>
          <a:p>
            <a:r>
              <a:rPr lang="en-US" baseline="0" dirty="0" smtClean="0"/>
              <a:t>Efficiency of ERPT depends a lot on the seeding sampler – how good it is. E.g. BDPT w/o MIS provides very unbalanced sampling, leading to ERPT being stuck for a long time in some regions due to high redistribution workload.</a:t>
            </a:r>
          </a:p>
          <a:p>
            <a:r>
              <a:rPr lang="en-US" baseline="0" dirty="0" smtClean="0"/>
              <a:t>Moreover, the distribution region is manually set, making it non-trivial to tweak the parameters to achieve the best redistribution vs. stratification trade-off.</a:t>
            </a:r>
            <a:endParaRPr lang="en-US" dirty="0"/>
          </a:p>
        </p:txBody>
      </p:sp>
      <p:sp>
        <p:nvSpPr>
          <p:cNvPr id="4" name="Номер слайда 3"/>
          <p:cNvSpPr>
            <a:spLocks noGrp="1"/>
          </p:cNvSpPr>
          <p:nvPr>
            <p:ph type="sldNum" sz="quarter" idx="10"/>
          </p:nvPr>
        </p:nvSpPr>
        <p:spPr/>
        <p:txBody>
          <a:bodyPr/>
          <a:lstStyle/>
          <a:p>
            <a:fld id="{706F8D69-B00F-F44E-9B61-4DC184CA17F8}" type="slidenum">
              <a:rPr lang="en-US" smtClean="0"/>
              <a:pPr/>
              <a:t>28</a:t>
            </a:fld>
            <a:endParaRPr lang="en-US"/>
          </a:p>
        </p:txBody>
      </p:sp>
    </p:spTree>
    <p:extLst>
      <p:ext uri="{BB962C8B-B14F-4D97-AF65-F5344CB8AC3E}">
        <p14:creationId xmlns:p14="http://schemas.microsoft.com/office/powerpoint/2010/main" val="18307609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Replica exchange has been known for a while in statistical MCMC field and was recently introduced in context of</a:t>
            </a:r>
            <a:r>
              <a:rPr lang="en-US" baseline="0" dirty="0" smtClean="0"/>
              <a:t> light transport. </a:t>
            </a:r>
          </a:p>
          <a:p>
            <a:r>
              <a:rPr lang="en-US" baseline="0" dirty="0" smtClean="0"/>
              <a:t>The idea is relatively simple. Imagine that one mutation strategy can easily discover important features and another mutation strategy can easily explore such features, but has difficulties discovering them.</a:t>
            </a:r>
          </a:p>
          <a:p>
            <a:r>
              <a:rPr lang="en-US" baseline="0" dirty="0" smtClean="0"/>
              <a:t>In this case, we can run two separate chains with these two strategies, and once the “discovering” chain has found a feature, it passes this feature to another chain to explore it. This way the “discovering” chain is responsible for finding important features, while these features can be efficiently explored by the second chain.</a:t>
            </a:r>
            <a:endParaRPr lang="en-US" dirty="0"/>
          </a:p>
        </p:txBody>
      </p:sp>
      <p:sp>
        <p:nvSpPr>
          <p:cNvPr id="4" name="Номер слайда 3"/>
          <p:cNvSpPr>
            <a:spLocks noGrp="1"/>
          </p:cNvSpPr>
          <p:nvPr>
            <p:ph type="sldNum" sz="quarter" idx="10"/>
          </p:nvPr>
        </p:nvSpPr>
        <p:spPr/>
        <p:txBody>
          <a:bodyPr/>
          <a:lstStyle/>
          <a:p>
            <a:fld id="{706F8D69-B00F-F44E-9B61-4DC184CA17F8}" type="slidenum">
              <a:rPr lang="en-US" smtClean="0"/>
              <a:pPr/>
              <a:t>29</a:t>
            </a:fld>
            <a:endParaRPr lang="en-US"/>
          </a:p>
        </p:txBody>
      </p:sp>
    </p:spTree>
    <p:extLst>
      <p:ext uri="{BB962C8B-B14F-4D97-AF65-F5344CB8AC3E}">
        <p14:creationId xmlns:p14="http://schemas.microsoft.com/office/powerpoint/2010/main" val="506115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smtClean="0"/>
                  <a:t>One intuitive way of thinking about a Markov chain would</a:t>
                </a:r>
                <a:r>
                  <a:rPr lang="en-US" baseline="0" dirty="0" smtClean="0"/>
                  <a:t> be to imagine it as a molecule performing random movements in a gas or fluid. We imply an important assumption that the molecule has no memory, i.e. its next move depends solely on its current position and does not depend on any of its previous positions. In this case, such memory-less process is called a </a:t>
                </a:r>
                <a:r>
                  <a:rPr lang="en-US" i="1" baseline="0" dirty="0" smtClean="0"/>
                  <a:t>Markov chain</a:t>
                </a:r>
                <a:r>
                  <a:rPr lang="en-US" baseline="0" dirty="0" smtClean="0"/>
                  <a:t>. Current position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a:rPr>
                          <m:t>𝑛</m:t>
                        </m:r>
                      </m:sub>
                    </m:sSub>
                  </m:oMath>
                </a14:m>
                <a:r>
                  <a:rPr lang="en-US" baseline="0" dirty="0" smtClean="0"/>
                  <a:t> of the molecule at time </a:t>
                </a:r>
                <a:r>
                  <a:rPr lang="en-US" i="1" baseline="0" dirty="0" smtClean="0"/>
                  <a:t>n</a:t>
                </a:r>
                <a:r>
                  <a:rPr lang="en-US" i="0" baseline="0" dirty="0" smtClean="0"/>
                  <a:t> is called a</a:t>
                </a:r>
                <a:r>
                  <a:rPr lang="en-US" baseline="0" dirty="0" smtClean="0"/>
                  <a:t> </a:t>
                </a:r>
                <a:r>
                  <a:rPr lang="en-US" i="1" baseline="0" dirty="0" smtClean="0"/>
                  <a:t>current state</a:t>
                </a:r>
                <a:r>
                  <a:rPr lang="en-US" baseline="0" dirty="0" smtClean="0"/>
                  <a:t> of the Markov chain. If time </a:t>
                </a:r>
                <a:r>
                  <a:rPr lang="en-US" i="1" baseline="0" dirty="0" smtClean="0"/>
                  <a:t>n</a:t>
                </a:r>
                <a:r>
                  <a:rPr lang="en-US" i="0" baseline="0" dirty="0" smtClean="0"/>
                  <a:t> is continuous, the process is called time-continuous Markov Process. Hereafter we will consider only Markov chains with discrete time. The position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a:rPr>
                          <m:t>0</m:t>
                        </m:r>
                      </m:sub>
                    </m:sSub>
                  </m:oMath>
                </a14:m>
                <a:r>
                  <a:rPr lang="en-US" i="0" baseline="0" dirty="0" smtClean="0"/>
                  <a:t> of the molecule at time </a:t>
                </a:r>
                <a:r>
                  <a:rPr lang="en-US" i="1" baseline="0" dirty="0" smtClean="0"/>
                  <a:t>n</a:t>
                </a:r>
                <a:r>
                  <a:rPr lang="en-US" i="0" baseline="0" dirty="0" smtClean="0"/>
                  <a:t>=0 is called an </a:t>
                </a:r>
                <a:r>
                  <a:rPr lang="en-US" i="1" baseline="0" dirty="0" smtClean="0"/>
                  <a:t>initial state </a:t>
                </a:r>
                <a:r>
                  <a:rPr lang="en-US" i="0" baseline="0" dirty="0" smtClean="0"/>
                  <a:t>of the Markov chain. The space of all possible positions of the molecule is called a </a:t>
                </a:r>
                <a:r>
                  <a:rPr lang="en-US" i="1" baseline="0" dirty="0" smtClean="0"/>
                  <a:t>state space</a:t>
                </a:r>
                <a:r>
                  <a:rPr lang="en-US" i="0" baseline="0" dirty="0" smtClean="0"/>
                  <a:t>, on which a Markov chain is defined. The molecule moves probabilistically in this medium, such that for each current position of the molecule (current state)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i="1">
                            <a:latin typeface="Cambria Math"/>
                          </a:rPr>
                          <m:t>𝑛</m:t>
                        </m:r>
                      </m:sub>
                    </m:sSub>
                  </m:oMath>
                </a14:m>
                <a:r>
                  <a:rPr lang="en-US" i="0" baseline="0" dirty="0" smtClean="0"/>
                  <a:t> and any desired position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i="1">
                            <a:latin typeface="Cambria Math"/>
                          </a:rPr>
                          <m:t>𝑛</m:t>
                        </m:r>
                        <m:r>
                          <a:rPr lang="en-US" b="0" i="1" smtClean="0">
                            <a:latin typeface="Cambria Math"/>
                          </a:rPr>
                          <m:t>+1</m:t>
                        </m:r>
                      </m:sub>
                    </m:sSub>
                    <m:r>
                      <a:rPr lang="en-US" b="0" i="1" smtClean="0">
                        <a:latin typeface="Cambria Math"/>
                      </a:rPr>
                      <m:t> </m:t>
                    </m:r>
                  </m:oMath>
                </a14:m>
                <a:r>
                  <a:rPr lang="en-US" i="0" baseline="0" dirty="0" smtClean="0"/>
                  <a:t>(proposal state) for the next move there is defined a conditional transition probability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𝑃</m:t>
                        </m:r>
                        <m:r>
                          <a:rPr lang="en-US" b="0" i="1" smtClean="0">
                            <a:latin typeface="Cambria Math"/>
                          </a:rPr>
                          <m:t>(</m:t>
                        </m:r>
                        <m:r>
                          <a:rPr lang="en-US" b="0" i="1" smtClean="0">
                            <a:latin typeface="Cambria Math" panose="02040503050406030204" pitchFamily="18" charset="0"/>
                          </a:rPr>
                          <m:t>𝑥</m:t>
                        </m:r>
                      </m:e>
                      <m:sub>
                        <m:r>
                          <a:rPr lang="en-US" i="1">
                            <a:latin typeface="Cambria Math"/>
                          </a:rPr>
                          <m:t>𝑛</m:t>
                        </m:r>
                        <m:r>
                          <a:rPr lang="en-US" b="0" i="1" smtClean="0">
                            <a:latin typeface="Cambria Math"/>
                          </a:rPr>
                          <m:t>+1</m:t>
                        </m:r>
                      </m:sub>
                    </m:sSub>
                    <m:d>
                      <m:dPr>
                        <m:begChr m:val="|"/>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𝑥</m:t>
                            </m:r>
                          </m:e>
                          <m:sub>
                            <m:r>
                              <a:rPr lang="en-US" i="1">
                                <a:latin typeface="Cambria Math"/>
                              </a:rPr>
                              <m:t>𝑛</m:t>
                            </m:r>
                          </m:sub>
                        </m:sSub>
                      </m:e>
                    </m:d>
                  </m:oMath>
                </a14:m>
                <a:r>
                  <a:rPr lang="en-US" i="0" baseline="0" dirty="0" smtClean="0"/>
                  <a:t> of performing such move. </a:t>
                </a:r>
              </a:p>
              <a:p>
                <a:r>
                  <a:rPr lang="en-US" i="0" baseline="0" dirty="0" smtClean="0"/>
                  <a:t>Now we will move away of the molecule example. That means that the state </a:t>
                </a:r>
                <a14:m>
                  <m:oMath xmlns:m="http://schemas.openxmlformats.org/officeDocument/2006/math">
                    <m:r>
                      <a:rPr lang="en-US" b="0" i="1" smtClean="0">
                        <a:latin typeface="Cambria Math" panose="02040503050406030204" pitchFamily="18" charset="0"/>
                      </a:rPr>
                      <m:t>𝑥</m:t>
                    </m:r>
                  </m:oMath>
                </a14:m>
                <a:r>
                  <a:rPr lang="en-US" i="0" baseline="0" dirty="0" smtClean="0"/>
                  <a:t> of the Markov chain can belong to any abstract state space </a:t>
                </a:r>
                <a:r>
                  <a:rPr lang="el-GR" i="0" baseline="0" dirty="0" smtClean="0"/>
                  <a:t>Ω</a:t>
                </a:r>
                <a:r>
                  <a:rPr lang="en-US" i="0" baseline="0" dirty="0" smtClean="0"/>
                  <a:t>. For example, as we will see later a state </a:t>
                </a:r>
                <a14:m>
                  <m:oMath xmlns:m="http://schemas.openxmlformats.org/officeDocument/2006/math">
                    <m:r>
                      <a:rPr lang="en-US" b="0" i="1" smtClean="0">
                        <a:latin typeface="Cambria Math" panose="02040503050406030204" pitchFamily="18" charset="0"/>
                      </a:rPr>
                      <m:t>𝑥</m:t>
                    </m:r>
                  </m:oMath>
                </a14:m>
                <a:r>
                  <a:rPr lang="en-US" i="1" dirty="0" smtClean="0"/>
                  <a:t> </a:t>
                </a:r>
                <a:r>
                  <a:rPr lang="en-US" i="0" dirty="0" smtClean="0"/>
                  <a:t>can</a:t>
                </a:r>
                <a:r>
                  <a:rPr lang="en-US" i="0" baseline="0" dirty="0" smtClean="0"/>
                  <a:t> correspond to a complete light path from a light source to a camera sensor.</a:t>
                </a:r>
                <a:endParaRPr lang="ru-RU" i="1" dirty="0"/>
              </a:p>
            </p:txBody>
          </p:sp>
        </mc:Choice>
        <mc:Fallback xmlns="">
          <p:sp>
            <p:nvSpPr>
              <p:cNvPr id="3" name="Notes Placeholder 2"/>
              <p:cNvSpPr>
                <a:spLocks noGrp="1"/>
              </p:cNvSpPr>
              <p:nvPr>
                <p:ph type="body" idx="1"/>
              </p:nvPr>
            </p:nvSpPr>
            <p:spPr/>
            <p:txBody>
              <a:bodyPr/>
              <a:lstStyle/>
              <a:p>
                <a:r>
                  <a:rPr lang="en-US" dirty="0" smtClean="0"/>
                  <a:t>One intuitive way of thinking about a Markov chain would</a:t>
                </a:r>
                <a:r>
                  <a:rPr lang="en-US" baseline="0" dirty="0" smtClean="0"/>
                  <a:t> be to imagine a molecule performing random movements in a gas or fluid. We imply an important assumption that the molecule has no memory, i.e. its next move depends solely on its current position and does not depend on any of its previous positions. In this case, such memory-less process is called a </a:t>
                </a:r>
                <a:r>
                  <a:rPr lang="en-US" i="1" baseline="0" dirty="0" smtClean="0"/>
                  <a:t>Markov chain</a:t>
                </a:r>
                <a:r>
                  <a:rPr lang="en-US" baseline="0" dirty="0" smtClean="0"/>
                  <a:t>. Current position </a:t>
                </a:r>
                <a:r>
                  <a:rPr lang="en-US" i="0">
                    <a:latin typeface="Cambria Math"/>
                  </a:rPr>
                  <a:t>𝑋</a:t>
                </a:r>
                <a:r>
                  <a:rPr lang="en-US" i="0" smtClean="0">
                    <a:latin typeface="Cambria Math"/>
                  </a:rPr>
                  <a:t>_</a:t>
                </a:r>
                <a:r>
                  <a:rPr lang="en-US" b="0" i="0" smtClean="0">
                    <a:latin typeface="Cambria Math"/>
                  </a:rPr>
                  <a:t>𝑛</a:t>
                </a:r>
                <a:r>
                  <a:rPr lang="en-US" baseline="0" dirty="0" smtClean="0"/>
                  <a:t> of the molecule at time </a:t>
                </a:r>
                <a:r>
                  <a:rPr lang="en-US" i="1" baseline="0" dirty="0" smtClean="0"/>
                  <a:t>n</a:t>
                </a:r>
                <a:r>
                  <a:rPr lang="en-US" i="0" baseline="0" dirty="0" smtClean="0"/>
                  <a:t> is called a</a:t>
                </a:r>
                <a:r>
                  <a:rPr lang="en-US" baseline="0" dirty="0" smtClean="0"/>
                  <a:t> </a:t>
                </a:r>
                <a:r>
                  <a:rPr lang="en-US" i="1" baseline="0" dirty="0" smtClean="0"/>
                  <a:t>current state</a:t>
                </a:r>
                <a:r>
                  <a:rPr lang="en-US" baseline="0" dirty="0" smtClean="0"/>
                  <a:t> of the Markov chain. If time </a:t>
                </a:r>
                <a:r>
                  <a:rPr lang="en-US" i="1" baseline="0" dirty="0" smtClean="0"/>
                  <a:t>n</a:t>
                </a:r>
                <a:r>
                  <a:rPr lang="en-US" i="0" baseline="0" dirty="0" smtClean="0"/>
                  <a:t> is continuous, the process is called time-continuous Markov Process. Hereafter we will consider only Markov chains with discrete time, e.g. when n=0,1,2,…. The position </a:t>
                </a:r>
                <a:r>
                  <a:rPr lang="en-US" i="0">
                    <a:latin typeface="Cambria Math"/>
                  </a:rPr>
                  <a:t>𝑋</a:t>
                </a:r>
                <a:r>
                  <a:rPr lang="en-US" i="0" smtClean="0">
                    <a:latin typeface="Cambria Math"/>
                  </a:rPr>
                  <a:t>_</a:t>
                </a:r>
                <a:r>
                  <a:rPr lang="en-US" b="0" i="0" smtClean="0">
                    <a:latin typeface="Cambria Math"/>
                  </a:rPr>
                  <a:t>0</a:t>
                </a:r>
                <a:r>
                  <a:rPr lang="en-US" i="0" baseline="0" dirty="0" smtClean="0"/>
                  <a:t> of the molecule at time </a:t>
                </a:r>
                <a:r>
                  <a:rPr lang="en-US" i="1" baseline="0" dirty="0" smtClean="0"/>
                  <a:t>n</a:t>
                </a:r>
                <a:r>
                  <a:rPr lang="en-US" i="0" baseline="0" dirty="0" smtClean="0"/>
                  <a:t>=0 is called an </a:t>
                </a:r>
                <a:r>
                  <a:rPr lang="en-US" i="1" baseline="0" dirty="0" smtClean="0"/>
                  <a:t>initial state </a:t>
                </a:r>
                <a:r>
                  <a:rPr lang="en-US" i="0" baseline="0" dirty="0" smtClean="0"/>
                  <a:t>of the Markov chain. The space of all possible positions of the molecule is called a </a:t>
                </a:r>
                <a:r>
                  <a:rPr lang="en-US" i="1" baseline="0" dirty="0" smtClean="0"/>
                  <a:t>state space</a:t>
                </a:r>
                <a:r>
                  <a:rPr lang="en-US" i="0" baseline="0" dirty="0" smtClean="0"/>
                  <a:t>, on which a Markov chain is defined. The molecule moves probabilistically in this medium, such that for each current position of the molecule (current state) </a:t>
                </a:r>
                <a:r>
                  <a:rPr lang="en-US" i="0">
                    <a:latin typeface="Cambria Math"/>
                  </a:rPr>
                  <a:t>𝑋</a:t>
                </a:r>
                <a:r>
                  <a:rPr lang="en-US" i="0" smtClean="0">
                    <a:latin typeface="Cambria Math"/>
                  </a:rPr>
                  <a:t>_</a:t>
                </a:r>
                <a:r>
                  <a:rPr lang="en-US" i="0">
                    <a:latin typeface="Cambria Math"/>
                  </a:rPr>
                  <a:t>𝑛</a:t>
                </a:r>
                <a:r>
                  <a:rPr lang="en-US" i="0" baseline="0" dirty="0" smtClean="0"/>
                  <a:t> and any desired position </a:t>
                </a:r>
                <a:r>
                  <a:rPr lang="en-US" i="0" smtClean="0">
                    <a:latin typeface="Cambria Math"/>
                  </a:rPr>
                  <a:t>𝑋_(</a:t>
                </a:r>
                <a:r>
                  <a:rPr lang="en-US" i="0">
                    <a:latin typeface="Cambria Math"/>
                  </a:rPr>
                  <a:t>𝑛</a:t>
                </a:r>
                <a:r>
                  <a:rPr lang="en-US" b="0" i="0" smtClean="0">
                    <a:latin typeface="Cambria Math"/>
                  </a:rPr>
                  <a:t>+1</a:t>
                </a:r>
                <a:r>
                  <a:rPr lang="en-US" b="0" i="0" smtClean="0">
                    <a:latin typeface="Cambria Math"/>
                  </a:rPr>
                  <a:t>) </a:t>
                </a:r>
                <a:r>
                  <a:rPr lang="en-US" b="0" i="0" smtClean="0">
                    <a:latin typeface="Cambria Math"/>
                  </a:rPr>
                  <a:t> </a:t>
                </a:r>
                <a:r>
                  <a:rPr lang="en-US" i="0" baseline="0" dirty="0" smtClean="0"/>
                  <a:t>(proposal state) for the next move there is a conditional probability </a:t>
                </a:r>
                <a:r>
                  <a:rPr lang="en-US" i="0" smtClean="0">
                    <a:latin typeface="Cambria Math"/>
                  </a:rPr>
                  <a:t>〖</a:t>
                </a:r>
                <a:r>
                  <a:rPr lang="en-US" b="0" i="0" smtClean="0">
                    <a:latin typeface="Cambria Math"/>
                  </a:rPr>
                  <a:t>𝑃(</a:t>
                </a:r>
                <a:r>
                  <a:rPr lang="en-US" i="0">
                    <a:latin typeface="Cambria Math"/>
                  </a:rPr>
                  <a:t>𝑋</a:t>
                </a:r>
                <a:r>
                  <a:rPr lang="en-US" i="0" smtClean="0">
                    <a:latin typeface="Cambria Math"/>
                  </a:rPr>
                  <a:t>〗_(</a:t>
                </a:r>
                <a:r>
                  <a:rPr lang="en-US" i="0">
                    <a:latin typeface="Cambria Math"/>
                  </a:rPr>
                  <a:t>𝑛</a:t>
                </a:r>
                <a:r>
                  <a:rPr lang="en-US" b="0" i="0" smtClean="0">
                    <a:latin typeface="Cambria Math"/>
                  </a:rPr>
                  <a:t>+1</a:t>
                </a:r>
                <a:r>
                  <a:rPr lang="en-US" b="0" i="0" smtClean="0">
                    <a:latin typeface="Cambria Math"/>
                  </a:rPr>
                  <a:t>) </a:t>
                </a:r>
                <a:r>
                  <a:rPr lang="en-US" b="0" i="0" smtClean="0">
                    <a:latin typeface="Cambria Math"/>
                  </a:rPr>
                  <a:t>|</a:t>
                </a:r>
                <a:r>
                  <a:rPr lang="en-US" i="0">
                    <a:latin typeface="Cambria Math"/>
                  </a:rPr>
                  <a:t>𝑋_𝑛 )</a:t>
                </a:r>
                <a:r>
                  <a:rPr lang="en-US" i="0" baseline="0" dirty="0" smtClean="0"/>
                  <a:t> of performing such move. </a:t>
                </a:r>
              </a:p>
              <a:p>
                <a:r>
                  <a:rPr lang="en-US" i="0" baseline="0" dirty="0" smtClean="0"/>
                  <a:t>Now we will move away of the molecule example. That means that the state </a:t>
                </a:r>
                <a:r>
                  <a:rPr lang="en-US" b="0" i="0" smtClean="0">
                    <a:latin typeface="Cambria Math"/>
                  </a:rPr>
                  <a:t>𝑋</a:t>
                </a:r>
                <a:r>
                  <a:rPr lang="en-US" i="0" baseline="0" dirty="0" smtClean="0"/>
                  <a:t> of the Markov chain can belong to any abstract state space </a:t>
                </a:r>
                <a:r>
                  <a:rPr lang="el-GR" i="0" baseline="0" dirty="0" smtClean="0"/>
                  <a:t>Ω</a:t>
                </a:r>
                <a:r>
                  <a:rPr lang="en-US" i="0" baseline="0" dirty="0" smtClean="0"/>
                  <a:t>. For example, it can be a state of all light paths connecting light source to camera sensor, as we will discuss later. </a:t>
                </a:r>
                <a:endParaRPr lang="ru-RU" i="1" dirty="0"/>
              </a:p>
            </p:txBody>
          </p:sp>
        </mc:Fallback>
      </mc:AlternateContent>
      <p:sp>
        <p:nvSpPr>
          <p:cNvPr id="4" name="Slide Number Placeholder 3"/>
          <p:cNvSpPr>
            <a:spLocks noGrp="1"/>
          </p:cNvSpPr>
          <p:nvPr>
            <p:ph type="sldNum" sz="quarter" idx="10"/>
          </p:nvPr>
        </p:nvSpPr>
        <p:spPr/>
        <p:txBody>
          <a:bodyPr/>
          <a:lstStyle/>
          <a:p>
            <a:fld id="{706F8D69-B00F-F44E-9B61-4DC184CA17F8}" type="slidenum">
              <a:rPr lang="en-US" smtClean="0"/>
              <a:pPr/>
              <a:t>3</a:t>
            </a:fld>
            <a:endParaRPr lang="en-US"/>
          </a:p>
        </p:txBody>
      </p:sp>
    </p:spTree>
    <p:extLst>
      <p:ext uri="{BB962C8B-B14F-4D97-AF65-F5344CB8AC3E}">
        <p14:creationId xmlns:p14="http://schemas.microsoft.com/office/powerpoint/2010/main" val="26338678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6F8D69-B00F-F44E-9B61-4DC184CA17F8}" type="slidenum">
              <a:rPr lang="en-US" smtClean="0"/>
              <a:pPr/>
              <a:t>30</a:t>
            </a:fld>
            <a:endParaRPr lang="en-US"/>
          </a:p>
        </p:txBody>
      </p:sp>
    </p:spTree>
    <p:extLst>
      <p:ext uri="{BB962C8B-B14F-4D97-AF65-F5344CB8AC3E}">
        <p14:creationId xmlns:p14="http://schemas.microsoft.com/office/powerpoint/2010/main" val="10291622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key difference</a:t>
            </a:r>
            <a:r>
              <a:rPr lang="en-US" baseline="0" dirty="0" smtClean="0"/>
              <a:t> of MLT compared to the usual MCMC situation is that we already have methods that can generate an image very well in most situations.</a:t>
            </a:r>
          </a:p>
          <a:p>
            <a:r>
              <a:rPr lang="en-US" baseline="0" dirty="0" smtClean="0"/>
              <a:t>So, many regular MCMC problems like normalization constant estimation and start-up bias are solved easier.</a:t>
            </a:r>
          </a:p>
          <a:p>
            <a:r>
              <a:rPr lang="en-US" baseline="0" dirty="0" smtClean="0"/>
              <a:t>For example, in order to compute the normalization constant, which is just an average flux received by the image plane, it is practically sufficient to sample a few hundred thousand paths with BDPT, which is a negligible cost comparing to the actual image rendering.</a:t>
            </a:r>
          </a:p>
          <a:p>
            <a:r>
              <a:rPr lang="en-US" baseline="0" dirty="0" smtClean="0"/>
              <a:t>As for the start-up bias, we can seed Markov chains directly within the high-probability regions of the target distribution. </a:t>
            </a:r>
          </a:p>
          <a:p>
            <a:r>
              <a:rPr lang="en-US" baseline="0" dirty="0" smtClean="0"/>
              <a:t>The usual practice is to collect many samples from BDPT and then seed Markov chain with one importance-sampled w.r.t. the path contribution. In case of many chains, their initial states can be also stratified with respect to the path contribution to have a good initial coverage of the path space.</a:t>
            </a:r>
          </a:p>
          <a:p>
            <a:r>
              <a:rPr lang="en-US" baseline="0" dirty="0" smtClean="0"/>
              <a:t>And it also scales naturally well with tens of thousands of Markov chains for massively parallel devices like GPUs.</a:t>
            </a:r>
            <a:endParaRPr lang="en-GB"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31</a:t>
            </a:fld>
            <a:endParaRPr lang="en-US"/>
          </a:p>
        </p:txBody>
      </p:sp>
    </p:spTree>
    <p:extLst>
      <p:ext uri="{BB962C8B-B14F-4D97-AF65-F5344CB8AC3E}">
        <p14:creationId xmlns:p14="http://schemas.microsoft.com/office/powerpoint/2010/main" val="12454308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try to understand how</a:t>
            </a:r>
            <a:r>
              <a:rPr lang="en-US" baseline="0" dirty="0" smtClean="0"/>
              <a:t> to mutate the paths.</a:t>
            </a:r>
            <a:endParaRPr lang="en-GB"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32</a:t>
            </a:fld>
            <a:endParaRPr lang="en-US"/>
          </a:p>
        </p:txBody>
      </p:sp>
    </p:spTree>
    <p:extLst>
      <p:ext uri="{BB962C8B-B14F-4D97-AF65-F5344CB8AC3E}">
        <p14:creationId xmlns:p14="http://schemas.microsoft.com/office/powerpoint/2010/main" val="3448151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a:t>
            </a:r>
            <a:r>
              <a:rPr lang="en-US" baseline="0" dirty="0" smtClean="0"/>
              <a:t> of all, it is important to understand what criteria should an ideal mutation strategy fulfill.</a:t>
            </a:r>
          </a:p>
          <a:p>
            <a:r>
              <a:rPr lang="en-US" dirty="0" smtClean="0"/>
              <a:t>So, the mutation</a:t>
            </a:r>
            <a:r>
              <a:rPr lang="en-US" baseline="0" dirty="0" smtClean="0"/>
              <a:t> should be as lightweight as possible, that is, it should try to introduce minimal changes to the path, triggering as few vertex updates as possible.</a:t>
            </a:r>
          </a:p>
          <a:p>
            <a:r>
              <a:rPr lang="en-US" baseline="0" dirty="0" smtClean="0"/>
              <a:t>Then it should also produce a sequence of samples with low correlation, doing large steps in path space.</a:t>
            </a:r>
          </a:p>
          <a:p>
            <a:r>
              <a:rPr lang="en-US" baseline="0" dirty="0" smtClean="0"/>
              <a:t>Also, specific to the image rendering process, the mutation should try to sample the image plane as uniform as possible. That is usually hard to control in the context of MCMC, thus the best practice is to reseed the chain with paths stratified over the image plane.</a:t>
            </a:r>
          </a:p>
          <a:p>
            <a:r>
              <a:rPr lang="en-US" baseline="0" dirty="0" smtClean="0"/>
              <a:t>And finally, it is completely fine if the mutation can efficiently explore only some certain subset of path space, for example only caustics, leaving other features to other specialized mutations.</a:t>
            </a:r>
            <a:r>
              <a:rPr lang="en-GB" baseline="0" dirty="0" smtClean="0"/>
              <a:t> In the end, that is one of the advantages of MLT.</a:t>
            </a:r>
            <a:endParaRPr lang="en-US" baseline="0" dirty="0" smtClean="0"/>
          </a:p>
        </p:txBody>
      </p:sp>
      <p:sp>
        <p:nvSpPr>
          <p:cNvPr id="4" name="Slide Number Placeholder 3"/>
          <p:cNvSpPr>
            <a:spLocks noGrp="1"/>
          </p:cNvSpPr>
          <p:nvPr>
            <p:ph type="sldNum" sz="quarter" idx="10"/>
          </p:nvPr>
        </p:nvSpPr>
        <p:spPr/>
        <p:txBody>
          <a:bodyPr/>
          <a:lstStyle/>
          <a:p>
            <a:fld id="{706F8D69-B00F-F44E-9B61-4DC184CA17F8}" type="slidenum">
              <a:rPr lang="en-US" smtClean="0"/>
              <a:pPr/>
              <a:t>33</a:t>
            </a:fld>
            <a:endParaRPr lang="en-US"/>
          </a:p>
        </p:txBody>
      </p:sp>
    </p:spTree>
    <p:extLst>
      <p:ext uri="{BB962C8B-B14F-4D97-AF65-F5344CB8AC3E}">
        <p14:creationId xmlns:p14="http://schemas.microsoft.com/office/powerpoint/2010/main" val="26883307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smtClean="0"/>
              <a:t>Now I’ll do an</a:t>
            </a:r>
            <a:r>
              <a:rPr lang="en-US" baseline="0" dirty="0" smtClean="0"/>
              <a:t> overview of the existing mutation strategies.</a:t>
            </a:r>
            <a:endParaRPr lang="en-GB" dirty="0" smtClean="0"/>
          </a:p>
          <a:p>
            <a:endParaRPr lang="en-GB"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34</a:t>
            </a:fld>
            <a:endParaRPr lang="en-US"/>
          </a:p>
        </p:txBody>
      </p:sp>
    </p:spTree>
    <p:extLst>
      <p:ext uri="{BB962C8B-B14F-4D97-AF65-F5344CB8AC3E}">
        <p14:creationId xmlns:p14="http://schemas.microsoft.com/office/powerpoint/2010/main" val="5774374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Eric</a:t>
            </a:r>
            <a:r>
              <a:rPr lang="en-US" baseline="0" dirty="0" smtClean="0"/>
              <a:t> </a:t>
            </a:r>
            <a:r>
              <a:rPr lang="en-US" baseline="0" dirty="0" err="1" smtClean="0"/>
              <a:t>Veach</a:t>
            </a:r>
            <a:r>
              <a:rPr lang="en-US" baseline="0" dirty="0" smtClean="0"/>
              <a:t> has first introduced MLT and proposed the original set of mutation strategies</a:t>
            </a:r>
            <a:r>
              <a:rPr lang="en-GB" baseline="0" dirty="0" smtClean="0"/>
              <a:t>.</a:t>
            </a:r>
          </a:p>
          <a:p>
            <a:r>
              <a:rPr lang="en-US" baseline="0" dirty="0" smtClean="0"/>
              <a:t>We can roughly classify them into two groups.</a:t>
            </a:r>
          </a:p>
          <a:p>
            <a:r>
              <a:rPr lang="en-US" baseline="0" dirty="0" smtClean="0"/>
              <a:t>The first group perturbs the current path slightly, thus such mutations are called perturbations.</a:t>
            </a:r>
          </a:p>
          <a:p>
            <a:r>
              <a:rPr lang="en-US" baseline="0" dirty="0" smtClean="0"/>
              <a:t>They are mostly crafted to efficiently explore the image plane and such difficult effects as caustics and chains of them.</a:t>
            </a:r>
          </a:p>
          <a:p>
            <a:r>
              <a:rPr lang="en-US" baseline="0" dirty="0" smtClean="0"/>
              <a:t>Another group of mutations tries to do large changes to the path.</a:t>
            </a:r>
          </a:p>
          <a:p>
            <a:r>
              <a:rPr lang="en-US" baseline="0" dirty="0" smtClean="0"/>
              <a:t>Namely, bidirectional mutation works similarly to BDPT, with the only difference that it completely resamples not the full path, but a randomly selected </a:t>
            </a:r>
            <a:r>
              <a:rPr lang="en-US" baseline="0" dirty="0" err="1" smtClean="0"/>
              <a:t>subpath</a:t>
            </a:r>
            <a:r>
              <a:rPr lang="en-US" baseline="0" dirty="0" smtClean="0"/>
              <a:t> of the current path.</a:t>
            </a:r>
          </a:p>
          <a:p>
            <a:r>
              <a:rPr lang="en-US" baseline="0" dirty="0" smtClean="0"/>
              <a:t>Lens mutation reseeds the chain with a path from the pool of paths stratified over the image plane. </a:t>
            </a:r>
          </a:p>
        </p:txBody>
      </p:sp>
      <p:sp>
        <p:nvSpPr>
          <p:cNvPr id="4" name="Slide Number Placeholder 3"/>
          <p:cNvSpPr>
            <a:spLocks noGrp="1"/>
          </p:cNvSpPr>
          <p:nvPr>
            <p:ph type="sldNum" sz="quarter" idx="10"/>
          </p:nvPr>
        </p:nvSpPr>
        <p:spPr/>
        <p:txBody>
          <a:bodyPr/>
          <a:lstStyle/>
          <a:p>
            <a:fld id="{706F8D69-B00F-F44E-9B61-4DC184CA17F8}" type="slidenum">
              <a:rPr lang="en-US" smtClean="0"/>
              <a:pPr/>
              <a:t>35</a:t>
            </a:fld>
            <a:endParaRPr lang="en-US"/>
          </a:p>
        </p:txBody>
      </p:sp>
    </p:spTree>
    <p:extLst>
      <p:ext uri="{BB962C8B-B14F-4D97-AF65-F5344CB8AC3E}">
        <p14:creationId xmlns:p14="http://schemas.microsoft.com/office/powerpoint/2010/main" val="5785530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popular mutation proposed</a:t>
            </a:r>
            <a:r>
              <a:rPr lang="en-US" baseline="0" dirty="0" smtClean="0"/>
              <a:t> by </a:t>
            </a:r>
            <a:r>
              <a:rPr lang="en-US" baseline="0" dirty="0" err="1" smtClean="0"/>
              <a:t>Kelemen</a:t>
            </a:r>
            <a:r>
              <a:rPr lang="en-US" baseline="0" dirty="0" smtClean="0"/>
              <a:t> is to mutate the paths in the so-called primary sample space, that is, the original space of the importance functions used for constructing the path in BDPT and PT.</a:t>
            </a:r>
          </a:p>
          <a:p>
            <a:r>
              <a:rPr lang="en-US" baseline="0" dirty="0" smtClean="0"/>
              <a:t>Usually it is represented as a vector of random numbers in the unit hypercube, which is perturbed using some symmetric probability, like a multidimensional Gaussian distribution.</a:t>
            </a:r>
          </a:p>
          <a:p>
            <a:r>
              <a:rPr lang="en-US" baseline="0" dirty="0" smtClean="0"/>
              <a:t>The major assumption is that the importance sampling functions already make the integrand flat enough that we can walk it using some uniform random walk in this primary space.</a:t>
            </a:r>
          </a:p>
        </p:txBody>
      </p:sp>
      <p:sp>
        <p:nvSpPr>
          <p:cNvPr id="4" name="Slide Number Placeholder 3"/>
          <p:cNvSpPr>
            <a:spLocks noGrp="1"/>
          </p:cNvSpPr>
          <p:nvPr>
            <p:ph type="sldNum" sz="quarter" idx="10"/>
          </p:nvPr>
        </p:nvSpPr>
        <p:spPr/>
        <p:txBody>
          <a:bodyPr/>
          <a:lstStyle/>
          <a:p>
            <a:fld id="{706F8D69-B00F-F44E-9B61-4DC184CA17F8}" type="slidenum">
              <a:rPr lang="en-US" smtClean="0"/>
              <a:pPr/>
              <a:t>36</a:t>
            </a:fld>
            <a:endParaRPr lang="en-US"/>
          </a:p>
        </p:txBody>
      </p:sp>
    </p:spTree>
    <p:extLst>
      <p:ext uri="{BB962C8B-B14F-4D97-AF65-F5344CB8AC3E}">
        <p14:creationId xmlns:p14="http://schemas.microsoft.com/office/powerpoint/2010/main" val="3957418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baseline="0" dirty="0" smtClean="0"/>
              <a:t>The good thing about this strategy is that a lot of terms just cancel out in the ratio of measurement contribution to the proposal probability density (that is required to compute the acceptance probability). </a:t>
            </a:r>
            <a:endParaRPr lang="en-US" dirty="0" smtClean="0"/>
          </a:p>
          <a:p>
            <a:r>
              <a:rPr lang="en-US" dirty="0" smtClean="0"/>
              <a:t>Thus, since</a:t>
            </a:r>
            <a:r>
              <a:rPr lang="en-US" baseline="0" dirty="0" smtClean="0"/>
              <a:t> the perturbation probability is also symmetric, the final acceptance probability is computed as a ratio of the simple path throughputs computed by PT or BDPT. </a:t>
            </a:r>
            <a:r>
              <a:rPr lang="en-US" i="1" baseline="0" dirty="0" smtClean="0"/>
              <a:t>[This makes it very simple to implement such a mutation strategy: just take an existing PT or BDPT, replace the random number generator by a </a:t>
            </a:r>
            <a:r>
              <a:rPr lang="en-US" i="1" baseline="0" dirty="0" err="1" smtClean="0"/>
              <a:t>replayable</a:t>
            </a:r>
            <a:r>
              <a:rPr lang="en-US" i="1" baseline="0" dirty="0" smtClean="0"/>
              <a:t> sampler with symmetric perturbation and use the ratio of throughputs as an acceptance probability.]</a:t>
            </a:r>
          </a:p>
          <a:p>
            <a:r>
              <a:rPr lang="en-US" baseline="0" dirty="0" smtClean="0"/>
              <a:t>In order to discover new features quicker, we also need to do some large steps. For this reason a large step mutation was proposed. The idea here is also simple: just regenerate the complete random vector from scratch and try to construct a path. That is equivalent to just generating a random path with PT / BDPT.</a:t>
            </a:r>
            <a:endParaRPr lang="en-GB"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37</a:t>
            </a:fld>
            <a:endParaRPr lang="en-US"/>
          </a:p>
        </p:txBody>
      </p:sp>
    </p:spTree>
    <p:extLst>
      <p:ext uri="{BB962C8B-B14F-4D97-AF65-F5344CB8AC3E}">
        <p14:creationId xmlns:p14="http://schemas.microsoft.com/office/powerpoint/2010/main" val="25939825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Yet another recent mutation strategy</a:t>
            </a:r>
            <a:r>
              <a:rPr lang="en-US" baseline="0" dirty="0" smtClean="0"/>
              <a:t> that was introduced by Wenzel Jakob is called manifold exploration.</a:t>
            </a:r>
          </a:p>
          <a:p>
            <a:r>
              <a:rPr lang="en-US" baseline="0" dirty="0" smtClean="0"/>
              <a:t>This is a supplementary mutation strategy, which is meant to replace the set of </a:t>
            </a:r>
            <a:r>
              <a:rPr lang="en-US" baseline="0" dirty="0" err="1" smtClean="0"/>
              <a:t>Veach’s</a:t>
            </a:r>
            <a:r>
              <a:rPr lang="en-US" baseline="0" dirty="0" smtClean="0"/>
              <a:t> perturbations.</a:t>
            </a:r>
          </a:p>
          <a:p>
            <a:r>
              <a:rPr lang="en-US" baseline="0" dirty="0" smtClean="0"/>
              <a:t>The idea here is that the path is perturbed from some vertex and then in order to construct the new subpath, first we construct a local on-surface parameterization of the current path and try to iteratively construct the new path in the space of this local tangent frame parameterization. </a:t>
            </a:r>
          </a:p>
          <a:p>
            <a:r>
              <a:rPr lang="en-US" baseline="0" dirty="0" smtClean="0"/>
              <a:t>The idea comes from the differential geometry. This mutation tries to preserve hard constraints, like specular reflections, by utilizing the local knowledge about the geometry around the current path.</a:t>
            </a:r>
          </a:p>
          <a:p>
            <a:r>
              <a:rPr lang="en-US" baseline="0" dirty="0" smtClean="0"/>
              <a:t>This way, manifold exploration can, for example, construct a connection from one point to another through a chain of specular or highly-glossy interactions. </a:t>
            </a:r>
          </a:p>
          <a:p>
            <a:r>
              <a:rPr lang="en-US" baseline="0" dirty="0" smtClean="0"/>
              <a:t>In fact, this strategy tries to “lock in”/eliminate some of the integration dimensions (with specular/glossy interactions), while sampling others. </a:t>
            </a:r>
          </a:p>
          <a:p>
            <a:r>
              <a:rPr lang="en-US" baseline="0" dirty="0" smtClean="0"/>
              <a:t>As a consequence, it tries to keep the measurement contribution function as constant as possible by locking or just slightly changing the terms of the measurement contribution function corresponding to the locked dimensions. </a:t>
            </a:r>
          </a:p>
          <a:p>
            <a:r>
              <a:rPr lang="en-US" baseline="0" dirty="0" smtClean="0"/>
              <a:t>This strategy is similar to Gibbs sampling known from statistical MCMC.</a:t>
            </a:r>
            <a:endParaRPr lang="en-GB"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38</a:t>
            </a:fld>
            <a:endParaRPr lang="en-US"/>
          </a:p>
        </p:txBody>
      </p:sp>
    </p:spTree>
    <p:extLst>
      <p:ext uri="{BB962C8B-B14F-4D97-AF65-F5344CB8AC3E}">
        <p14:creationId xmlns:p14="http://schemas.microsoft.com/office/powerpoint/2010/main" val="6709437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strategies and methods can</a:t>
            </a:r>
            <a:r>
              <a:rPr lang="en-US" baseline="0" dirty="0" smtClean="0"/>
              <a:t> be combined with each other.</a:t>
            </a:r>
          </a:p>
          <a:p>
            <a:r>
              <a:rPr lang="en-US" baseline="0" dirty="0" smtClean="0"/>
              <a:t>The original set of mutations can be augmented by manifold exploration.</a:t>
            </a:r>
          </a:p>
          <a:p>
            <a:r>
              <a:rPr lang="en-US" baseline="0" dirty="0" smtClean="0"/>
              <a:t>Also the same can be done in the context of ERPT.</a:t>
            </a:r>
          </a:p>
          <a:p>
            <a:r>
              <a:rPr lang="en-US" baseline="0" dirty="0" smtClean="0"/>
              <a:t>Moreover, another yet unexplored option is to combine the original set of mutations with </a:t>
            </a:r>
            <a:r>
              <a:rPr lang="en-US" baseline="0" dirty="0" err="1" smtClean="0"/>
              <a:t>Kelemen</a:t>
            </a:r>
            <a:r>
              <a:rPr lang="en-US" baseline="0" dirty="0" smtClean="0"/>
              <a:t> mutation by changing variables from primary space to path space and back.</a:t>
            </a:r>
          </a:p>
          <a:p>
            <a:endParaRPr lang="en-US" baseline="0" dirty="0" smtClean="0"/>
          </a:p>
          <a:p>
            <a:endParaRPr lang="en-GB"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39</a:t>
            </a:fld>
            <a:endParaRPr lang="en-US"/>
          </a:p>
        </p:txBody>
      </p:sp>
    </p:spTree>
    <p:extLst>
      <p:ext uri="{BB962C8B-B14F-4D97-AF65-F5344CB8AC3E}">
        <p14:creationId xmlns:p14="http://schemas.microsoft.com/office/powerpoint/2010/main" val="4015913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indent="0" algn="l" defTabSz="966612" rtl="0" eaLnBrk="0" fontAlgn="base" latinLnBrk="0" hangingPunct="0">
                  <a:lnSpc>
                    <a:spcPct val="100000"/>
                  </a:lnSpc>
                  <a:spcBef>
                    <a:spcPct val="30000"/>
                  </a:spcBef>
                  <a:spcAft>
                    <a:spcPct val="0"/>
                  </a:spcAft>
                  <a:buClrTx/>
                  <a:buSzTx/>
                  <a:buFontTx/>
                  <a:buNone/>
                  <a:tabLst/>
                  <a:defRPr/>
                </a:pPr>
                <a:r>
                  <a:rPr lang="en-US" dirty="0" smtClean="0"/>
                  <a:t>One intuitive way of thinking about a Markov chain would</a:t>
                </a:r>
                <a:r>
                  <a:rPr lang="en-US" baseline="0" dirty="0" smtClean="0"/>
                  <a:t> be to imagine it as a molecule performing random movements in a gas or fluid. </a:t>
                </a:r>
                <a:endParaRPr lang="en-US" i="0" baseline="0" dirty="0" smtClean="0"/>
              </a:p>
              <a:p>
                <a:pPr defTabSz="966612">
                  <a:defRPr/>
                </a:pPr>
                <a:r>
                  <a:rPr lang="en-US" i="0" baseline="0" dirty="0" smtClean="0"/>
                  <a:t>The </a:t>
                </a:r>
                <a:r>
                  <a:rPr lang="en-US" i="0" baseline="0" dirty="0" smtClean="0"/>
                  <a:t>random walk implicitly defines the conditional transition probability </a:t>
                </a:r>
                <a14:m>
                  <m:oMath xmlns:m="http://schemas.openxmlformats.org/officeDocument/2006/math">
                    <m:r>
                      <a:rPr lang="en-US" b="0" i="1" baseline="0" smtClean="0">
                        <a:latin typeface="Cambria Math" panose="02040503050406030204" pitchFamily="18" charset="0"/>
                      </a:rPr>
                      <m:t>𝑃</m:t>
                    </m:r>
                  </m:oMath>
                </a14:m>
                <a:r>
                  <a:rPr lang="en-US" i="0" baseline="0" dirty="0" smtClean="0"/>
                  <a:t> for every move. </a:t>
                </a:r>
                <a:endParaRPr lang="en-US" i="0" baseline="0" dirty="0" smtClean="0"/>
              </a:p>
              <a:p>
                <a:pPr defTabSz="966612">
                  <a:defRPr/>
                </a:pPr>
                <a:r>
                  <a:rPr lang="en-US" i="0" baseline="0" dirty="0" smtClean="0"/>
                  <a:t>For </a:t>
                </a:r>
                <a:r>
                  <a:rPr lang="en-US" i="0" baseline="0" dirty="0" smtClean="0"/>
                  <a:t>every current state </a:t>
                </a:r>
                <a14:m>
                  <m:oMath xmlns:m="http://schemas.openxmlformats.org/officeDocument/2006/math">
                    <m:r>
                      <a:rPr lang="en-US" b="0" i="1" smtClean="0">
                        <a:latin typeface="Cambria Math"/>
                      </a:rPr>
                      <m:t>𝑖</m:t>
                    </m:r>
                  </m:oMath>
                </a14:m>
                <a:r>
                  <a:rPr lang="en-US" i="0" baseline="0" dirty="0" smtClean="0"/>
                  <a:t> and a proposal state</a:t>
                </a:r>
                <a14:m>
                  <m:oMath xmlns:m="http://schemas.openxmlformats.org/officeDocument/2006/math">
                    <m:r>
                      <a:rPr lang="en-US" b="0" i="0" smtClean="0">
                        <a:latin typeface="Cambria Math"/>
                      </a:rPr>
                      <m:t> </m:t>
                    </m:r>
                    <m:r>
                      <a:rPr lang="en-US" b="0" i="1" smtClean="0">
                        <a:latin typeface="Cambria Math"/>
                      </a:rPr>
                      <m:t>𝑗</m:t>
                    </m:r>
                  </m:oMath>
                </a14:m>
                <a:r>
                  <a:rPr lang="en-US" dirty="0" smtClean="0"/>
                  <a:t> </a:t>
                </a:r>
                <a:r>
                  <a:rPr lang="en-US" i="0" baseline="0" dirty="0" smtClean="0"/>
                  <a:t>at move </a:t>
                </a:r>
                <a14:m>
                  <m:oMath xmlns:m="http://schemas.openxmlformats.org/officeDocument/2006/math">
                    <m:r>
                      <a:rPr lang="en-US" i="1" smtClean="0">
                        <a:latin typeface="Cambria Math"/>
                      </a:rPr>
                      <m:t>𝑛</m:t>
                    </m:r>
                  </m:oMath>
                </a14:m>
                <a:r>
                  <a:rPr lang="en-US" dirty="0" smtClean="0"/>
                  <a:t> </a:t>
                </a:r>
                <a:r>
                  <a:rPr lang="en-US" baseline="0" dirty="0" smtClean="0"/>
                  <a:t>a transition probability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𝑃</m:t>
                        </m:r>
                        <m:r>
                          <a:rPr lang="en-US" i="1">
                            <a:latin typeface="Cambria Math"/>
                          </a:rPr>
                          <m:t>(</m:t>
                        </m:r>
                        <m:r>
                          <a:rPr lang="en-US" b="0" i="1" smtClean="0">
                            <a:latin typeface="Cambria Math" panose="02040503050406030204" pitchFamily="18" charset="0"/>
                          </a:rPr>
                          <m:t>𝑥</m:t>
                        </m:r>
                      </m:e>
                      <m:sub>
                        <m:r>
                          <a:rPr lang="en-US" i="1">
                            <a:latin typeface="Cambria Math"/>
                          </a:rPr>
                          <m:t>𝑛</m:t>
                        </m:r>
                        <m:r>
                          <a:rPr lang="en-US" b="0" i="1" smtClean="0">
                            <a:latin typeface="Cambria Math"/>
                          </a:rPr>
                          <m:t>+1</m:t>
                        </m:r>
                      </m:sub>
                    </m:sSub>
                    <m:r>
                      <a:rPr lang="en-US" b="0" i="1" smtClean="0">
                        <a:latin typeface="Cambria Math"/>
                      </a:rPr>
                      <m:t>=</m:t>
                    </m:r>
                    <m:r>
                      <a:rPr lang="en-US" b="0" i="1" smtClean="0">
                        <a:latin typeface="Cambria Math"/>
                      </a:rPr>
                      <m:t>𝑗</m:t>
                    </m:r>
                    <m:d>
                      <m:dPr>
                        <m:beg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𝑥</m:t>
                            </m:r>
                          </m:e>
                          <m:sub>
                            <m:r>
                              <a:rPr lang="en-US" i="1">
                                <a:latin typeface="Cambria Math"/>
                              </a:rPr>
                              <m:t>𝑛</m:t>
                            </m:r>
                          </m:sub>
                        </m:sSub>
                        <m:r>
                          <a:rPr lang="en-US" b="0" i="1" smtClean="0">
                            <a:latin typeface="Cambria Math"/>
                          </a:rPr>
                          <m:t>=</m:t>
                        </m:r>
                        <m:r>
                          <a:rPr lang="en-US" b="0" i="1" smtClean="0">
                            <a:latin typeface="Cambria Math"/>
                          </a:rPr>
                          <m:t>𝑖</m:t>
                        </m:r>
                      </m:e>
                    </m:d>
                  </m:oMath>
                </a14:m>
                <a:r>
                  <a:rPr lang="en-US" i="0" baseline="0" dirty="0" smtClean="0"/>
                  <a:t> is defined. Hereafter we will denote this probability simply as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a:rPr>
                          <m:t>𝑖</m:t>
                        </m:r>
                        <m:r>
                          <a:rPr lang="en-US" b="0" i="1" smtClean="0">
                            <a:latin typeface="Cambria Math"/>
                            <a:ea typeface="Cambria Math"/>
                          </a:rPr>
                          <m:t>→</m:t>
                        </m:r>
                        <m:r>
                          <a:rPr lang="en-US" b="0" i="1" smtClean="0">
                            <a:latin typeface="Cambria Math"/>
                          </a:rPr>
                          <m:t>𝑗</m:t>
                        </m:r>
                      </m:sub>
                    </m:sSub>
                  </m:oMath>
                </a14:m>
                <a:r>
                  <a:rPr lang="en-US" i="0" baseline="0" dirty="0" smtClean="0"/>
                  <a:t> for brevity. </a:t>
                </a:r>
                <a:r>
                  <a:rPr lang="en-US" dirty="0" smtClean="0"/>
                  <a:t>After </a:t>
                </a:r>
                <a14:m>
                  <m:oMath xmlns:m="http://schemas.openxmlformats.org/officeDocument/2006/math">
                    <m:r>
                      <a:rPr lang="en-US" i="1" smtClean="0">
                        <a:latin typeface="Cambria Math"/>
                      </a:rPr>
                      <m:t>𝑛</m:t>
                    </m:r>
                  </m:oMath>
                </a14:m>
                <a:r>
                  <a:rPr lang="en-US" baseline="0" dirty="0" smtClean="0"/>
                  <a:t> moves we can build a histogram of all visited states up to the move </a:t>
                </a:r>
                <a14:m>
                  <m:oMath xmlns:m="http://schemas.openxmlformats.org/officeDocument/2006/math">
                    <m:r>
                      <a:rPr lang="en-US" i="1" smtClean="0">
                        <a:latin typeface="Cambria Math"/>
                      </a:rPr>
                      <m:t>𝑛</m:t>
                    </m:r>
                  </m:oMath>
                </a14:m>
                <a:r>
                  <a:rPr lang="en-US" dirty="0" smtClean="0"/>
                  <a:t>. This histogram forms a </a:t>
                </a:r>
                <a:r>
                  <a:rPr lang="en-US" i="1" dirty="0" smtClean="0"/>
                  <a:t>posterior</a:t>
                </a:r>
                <a:r>
                  <a:rPr lang="en-US" dirty="0" smtClean="0"/>
                  <a:t> probability distribution which evolves with every move </a:t>
                </a:r>
                <a14:m>
                  <m:oMath xmlns:m="http://schemas.openxmlformats.org/officeDocument/2006/math">
                    <m:r>
                      <a:rPr lang="en-US" i="1" smtClean="0">
                        <a:latin typeface="Cambria Math"/>
                      </a:rPr>
                      <m:t>𝑛</m:t>
                    </m:r>
                  </m:oMath>
                </a14:m>
                <a:r>
                  <a:rPr lang="en-US" dirty="0" smtClean="0"/>
                  <a:t>. This posterior distribution is</a:t>
                </a:r>
                <a:r>
                  <a:rPr lang="en-US" baseline="0" dirty="0" smtClean="0"/>
                  <a:t> induced by the constructed Markov chain.</a:t>
                </a:r>
                <a:endParaRPr lang="en-US" dirty="0" smtClean="0"/>
              </a:p>
              <a:p>
                <a:pPr defTabSz="966612">
                  <a:defRPr/>
                </a:pPr>
                <a:r>
                  <a:rPr lang="en-US" i="0" baseline="0" dirty="0" smtClean="0"/>
                  <a:t>One important property of the transition probability is called </a:t>
                </a:r>
                <a:r>
                  <a:rPr lang="en-US" i="1" baseline="0" dirty="0" smtClean="0"/>
                  <a:t>detailed balance</a:t>
                </a:r>
                <a:r>
                  <a:rPr lang="en-US" i="0" baseline="0" dirty="0" smtClean="0"/>
                  <a:t>. It implies symmetry of the transition probability, i.e. the transition from state </a:t>
                </a:r>
                <a14:m>
                  <m:oMath xmlns:m="http://schemas.openxmlformats.org/officeDocument/2006/math">
                    <m:r>
                      <a:rPr lang="en-US" b="0" i="1" smtClean="0">
                        <a:latin typeface="Cambria Math"/>
                      </a:rPr>
                      <m:t>𝑖</m:t>
                    </m:r>
                  </m:oMath>
                </a14:m>
                <a:r>
                  <a:rPr lang="en-US" i="0" baseline="0" dirty="0" smtClean="0"/>
                  <a:t> to state </a:t>
                </a:r>
                <a14:m>
                  <m:oMath xmlns:m="http://schemas.openxmlformats.org/officeDocument/2006/math">
                    <m:r>
                      <a:rPr lang="en-US" b="0" i="0" smtClean="0">
                        <a:latin typeface="Cambria Math"/>
                      </a:rPr>
                      <m:t> </m:t>
                    </m:r>
                    <m:r>
                      <a:rPr lang="en-US" b="0" i="1" smtClean="0">
                        <a:latin typeface="Cambria Math"/>
                      </a:rPr>
                      <m:t>𝑗</m:t>
                    </m:r>
                  </m:oMath>
                </a14:m>
                <a:r>
                  <a:rPr lang="en-US" dirty="0" smtClean="0"/>
                  <a:t> is equally probable</a:t>
                </a:r>
                <a:r>
                  <a:rPr lang="en-US" baseline="0" dirty="0" smtClean="0"/>
                  <a:t> as the transition back from </a:t>
                </a:r>
                <a14:m>
                  <m:oMath xmlns:m="http://schemas.openxmlformats.org/officeDocument/2006/math">
                    <m:r>
                      <a:rPr lang="en-US" b="0" i="0" smtClean="0">
                        <a:latin typeface="Cambria Math"/>
                      </a:rPr>
                      <m:t> </m:t>
                    </m:r>
                    <m:r>
                      <a:rPr lang="en-US" b="0" i="1" smtClean="0">
                        <a:latin typeface="Cambria Math"/>
                      </a:rPr>
                      <m:t>𝑗</m:t>
                    </m:r>
                  </m:oMath>
                </a14:m>
                <a:r>
                  <a:rPr lang="en-US" dirty="0" smtClean="0"/>
                  <a:t>  to </a:t>
                </a:r>
                <a14:m>
                  <m:oMath xmlns:m="http://schemas.openxmlformats.org/officeDocument/2006/math">
                    <m:r>
                      <a:rPr lang="en-US" b="0" i="1" smtClean="0">
                        <a:latin typeface="Cambria Math"/>
                      </a:rPr>
                      <m:t>𝑖</m:t>
                    </m:r>
                  </m:oMath>
                </a14:m>
                <a:r>
                  <a:rPr lang="en-US" i="1" baseline="0" dirty="0" smtClean="0"/>
                  <a:t>. </a:t>
                </a:r>
                <a:r>
                  <a:rPr lang="en-US" i="0" baseline="0" dirty="0" smtClean="0"/>
                  <a:t>Intuitively that means that </a:t>
                </a:r>
                <a:r>
                  <a:rPr lang="en-GB" sz="1100" dirty="0"/>
                  <a:t>the random walk can be reversed. A Markov chain running with such symmetric transition probability is called a </a:t>
                </a:r>
                <a:r>
                  <a:rPr lang="en-GB" sz="1100" i="1" dirty="0"/>
                  <a:t>reversible</a:t>
                </a:r>
                <a:r>
                  <a:rPr lang="en-GB" sz="1100" dirty="0"/>
                  <a:t> Markov chain. Physically speaking, detailed balance implies that, the random walk from state </a:t>
                </a:r>
                <a:r>
                  <a:rPr lang="en-GB" sz="1100" i="1" dirty="0" err="1"/>
                  <a:t>i</a:t>
                </a:r>
                <a:r>
                  <a:rPr lang="en-GB" sz="1100" dirty="0"/>
                  <a:t> to state </a:t>
                </a:r>
                <a:r>
                  <a:rPr lang="en-GB" sz="1100" i="1" dirty="0"/>
                  <a:t>j</a:t>
                </a:r>
                <a:r>
                  <a:rPr lang="en-GB" sz="1100" dirty="0"/>
                  <a:t> is always compensated by the reverse random walk, keeping the system in equilibrium.</a:t>
                </a:r>
                <a:endParaRPr lang="en-US" i="1" baseline="0" dirty="0" smtClean="0"/>
              </a:p>
              <a:p>
                <a:pPr defTabSz="966612">
                  <a:defRPr/>
                </a:pPr>
                <a:endParaRPr lang="ru-RU" dirty="0"/>
              </a:p>
            </p:txBody>
          </p:sp>
        </mc:Choice>
        <mc:Fallback xmlns="">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0" baseline="0" dirty="0" smtClean="0"/>
                  <a:t>We can explicitly define the “walk rules”, i.e. the conditional acceptance probability </a:t>
                </a:r>
                <a:r>
                  <a:rPr lang="en-US" i="0" smtClean="0">
                    <a:latin typeface="Cambria Math"/>
                  </a:rPr>
                  <a:t>〖</a:t>
                </a:r>
                <a:r>
                  <a:rPr lang="en-US" b="0" i="0" smtClean="0">
                    <a:latin typeface="Cambria Math"/>
                  </a:rPr>
                  <a:t>𝑃(</a:t>
                </a:r>
                <a:r>
                  <a:rPr lang="en-US" i="0">
                    <a:latin typeface="Cambria Math"/>
                  </a:rPr>
                  <a:t>𝑋</a:t>
                </a:r>
                <a:r>
                  <a:rPr lang="en-US" i="0" smtClean="0">
                    <a:latin typeface="Cambria Math"/>
                  </a:rPr>
                  <a:t>〗_(</a:t>
                </a:r>
                <a:r>
                  <a:rPr lang="en-US" i="0">
                    <a:latin typeface="Cambria Math"/>
                  </a:rPr>
                  <a:t>𝑛</a:t>
                </a:r>
                <a:r>
                  <a:rPr lang="en-US" b="0" i="0" smtClean="0">
                    <a:latin typeface="Cambria Math"/>
                  </a:rPr>
                  <a:t>+1) |</a:t>
                </a:r>
                <a:r>
                  <a:rPr lang="en-US" i="0">
                    <a:latin typeface="Cambria Math"/>
                  </a:rPr>
                  <a:t>𝑋_𝑛 )</a:t>
                </a:r>
                <a:r>
                  <a:rPr lang="en-US" i="0" baseline="0" dirty="0" smtClean="0"/>
                  <a:t> for every </a:t>
                </a:r>
                <a:r>
                  <a:rPr lang="en-US" i="0" baseline="0" dirty="0" smtClean="0"/>
                  <a:t>move. For every current state </a:t>
                </a:r>
                <a:r>
                  <a:rPr lang="en-US" b="0" i="0" smtClean="0">
                    <a:latin typeface="Cambria Math"/>
                  </a:rPr>
                  <a:t>𝑖</a:t>
                </a:r>
                <a:r>
                  <a:rPr lang="en-US" i="0" baseline="0" dirty="0" smtClean="0"/>
                  <a:t> at move </a:t>
                </a:r>
                <a:r>
                  <a:rPr lang="en-US" i="0" smtClean="0">
                    <a:latin typeface="Cambria Math"/>
                  </a:rPr>
                  <a:t>𝑛</a:t>
                </a:r>
                <a:r>
                  <a:rPr lang="en-US" i="0" baseline="0" dirty="0" smtClean="0"/>
                  <a:t> and a proposal state </a:t>
                </a:r>
                <a:r>
                  <a:rPr lang="en-US" b="0" i="0" smtClean="0">
                    <a:latin typeface="Cambria Math"/>
                  </a:rPr>
                  <a:t>𝑗</a:t>
                </a:r>
                <a:r>
                  <a:rPr lang="en-US" dirty="0" smtClean="0"/>
                  <a:t>, we can define</a:t>
                </a:r>
                <a:r>
                  <a:rPr lang="en-US" baseline="0" dirty="0" smtClean="0"/>
                  <a:t> an acceptance probability </a:t>
                </a:r>
                <a:r>
                  <a:rPr lang="en-US" i="0">
                    <a:latin typeface="Cambria Math"/>
                  </a:rPr>
                  <a:t>〖𝑃(𝑋〗_(𝑛</a:t>
                </a:r>
                <a:r>
                  <a:rPr lang="en-US" b="0" i="0" smtClean="0">
                    <a:latin typeface="Cambria Math"/>
                  </a:rPr>
                  <a:t>+1</a:t>
                </a:r>
                <a:r>
                  <a:rPr lang="en-US" b="0" i="0">
                    <a:latin typeface="Cambria Math"/>
                  </a:rPr>
                  <a:t>)</a:t>
                </a:r>
                <a:r>
                  <a:rPr lang="en-US" b="0" i="0" smtClean="0">
                    <a:latin typeface="Cambria Math"/>
                  </a:rPr>
                  <a:t>=𝑗</a:t>
                </a:r>
                <a:r>
                  <a:rPr lang="en-US" i="0">
                    <a:latin typeface="Cambria Math"/>
                  </a:rPr>
                  <a:t>|𝑋_𝑛</a:t>
                </a:r>
                <a:r>
                  <a:rPr lang="en-US" b="0" i="0" smtClean="0">
                    <a:latin typeface="Cambria Math"/>
                  </a:rPr>
                  <a:t>=𝑖)</a:t>
                </a:r>
                <a:r>
                  <a:rPr lang="en-US" i="0" baseline="0" dirty="0" smtClean="0"/>
                  <a:t> of performing such a move. In many places, where the move </a:t>
                </a:r>
                <a:r>
                  <a:rPr lang="en-US" sz="3200" i="0" smtClean="0">
                    <a:latin typeface="Cambria Math"/>
                  </a:rPr>
                  <a:t>𝑛</a:t>
                </a:r>
                <a:r>
                  <a:rPr lang="en-US" i="0" baseline="0" dirty="0" smtClean="0"/>
                  <a:t> is not important we will denote this probability as </a:t>
                </a:r>
                <a:r>
                  <a:rPr lang="en-US" b="0" i="0" smtClean="0">
                    <a:latin typeface="Cambria Math"/>
                  </a:rPr>
                  <a:t>𝑃</a:t>
                </a:r>
                <a:r>
                  <a:rPr lang="en-US" b="0" i="0" smtClean="0">
                    <a:latin typeface="Cambria Math"/>
                  </a:rPr>
                  <a:t>_(</a:t>
                </a:r>
                <a:r>
                  <a:rPr lang="en-US" b="0" i="0" smtClean="0">
                    <a:latin typeface="Cambria Math"/>
                  </a:rPr>
                  <a:t>𝑖</a:t>
                </a:r>
                <a:r>
                  <a:rPr lang="en-US" b="0" i="0" smtClean="0">
                    <a:latin typeface="Cambria Math"/>
                    <a:ea typeface="Cambria Math"/>
                  </a:rPr>
                  <a:t>→</a:t>
                </a:r>
                <a:r>
                  <a:rPr lang="en-US" b="0" i="0" smtClean="0">
                    <a:latin typeface="Cambria Math"/>
                  </a:rPr>
                  <a:t>𝑗</a:t>
                </a:r>
                <a:r>
                  <a:rPr lang="en-US" b="0" i="0" smtClean="0">
                    <a:latin typeface="Cambria Math"/>
                  </a:rPr>
                  <a:t>)</a:t>
                </a:r>
                <a:r>
                  <a:rPr lang="en-US" i="0" baseline="0" dirty="0" smtClean="0"/>
                  <a:t> for brevity. It is called an </a:t>
                </a:r>
                <a:r>
                  <a:rPr lang="en-US" b="1" i="0" baseline="0" dirty="0" smtClean="0"/>
                  <a:t>acceptance</a:t>
                </a:r>
                <a:r>
                  <a:rPr lang="en-US" i="0" baseline="0" dirty="0" smtClean="0"/>
                  <a:t> probability because we either accept the proposal state </a:t>
                </a:r>
                <a:r>
                  <a:rPr lang="en-US" b="0" i="0" smtClean="0">
                    <a:latin typeface="Cambria Math"/>
                  </a:rPr>
                  <a:t>𝑗</a:t>
                </a:r>
                <a:r>
                  <a:rPr lang="en-US" dirty="0" smtClean="0"/>
                  <a:t> with probability </a:t>
                </a:r>
                <a:r>
                  <a:rPr lang="en-US" b="0" i="0" smtClean="0">
                    <a:latin typeface="Cambria Math"/>
                  </a:rPr>
                  <a:t>𝑃</a:t>
                </a:r>
                <a:r>
                  <a:rPr lang="en-US" b="0" i="0" smtClean="0">
                    <a:latin typeface="Cambria Math"/>
                  </a:rPr>
                  <a:t>_(</a:t>
                </a:r>
                <a:r>
                  <a:rPr lang="en-US" b="0" i="0" smtClean="0">
                    <a:latin typeface="Cambria Math"/>
                  </a:rPr>
                  <a:t>𝑖</a:t>
                </a:r>
                <a:r>
                  <a:rPr lang="en-US" b="0" i="0" smtClean="0">
                    <a:latin typeface="Cambria Math"/>
                    <a:ea typeface="Cambria Math"/>
                  </a:rPr>
                  <a:t>→</a:t>
                </a:r>
                <a:r>
                  <a:rPr lang="en-US" b="0" i="0" smtClean="0">
                    <a:latin typeface="Cambria Math"/>
                  </a:rPr>
                  <a:t>𝑗</a:t>
                </a:r>
                <a:r>
                  <a:rPr lang="en-US" b="0" i="0" smtClean="0">
                    <a:latin typeface="Cambria Math"/>
                  </a:rPr>
                  <a:t>)</a:t>
                </a:r>
                <a:r>
                  <a:rPr lang="en-US" i="0" baseline="0" dirty="0" smtClean="0"/>
                  <a:t> </a:t>
                </a:r>
                <a:r>
                  <a:rPr lang="en-US" i="0" baseline="0" dirty="0" smtClean="0"/>
                  <a:t> or otherwise reject it and keep the current state</a:t>
                </a:r>
                <a:r>
                  <a:rPr lang="en-US" dirty="0" smtClean="0"/>
                  <a:t> </a:t>
                </a:r>
                <a:r>
                  <a:rPr lang="en-US" b="0" i="0" smtClean="0">
                    <a:latin typeface="Cambria Math"/>
                  </a:rPr>
                  <a:t>𝑖</a:t>
                </a:r>
                <a:r>
                  <a:rPr lang="en-US" dirty="0" smtClean="0"/>
                  <a:t> (with</a:t>
                </a:r>
                <a:r>
                  <a:rPr lang="en-US" baseline="0" dirty="0" smtClean="0"/>
                  <a:t> probability </a:t>
                </a:r>
                <a:r>
                  <a:rPr lang="en-US" b="0" i="0" smtClean="0">
                    <a:latin typeface="Cambria Math"/>
                  </a:rPr>
                  <a:t>〖1−</a:t>
                </a:r>
                <a:r>
                  <a:rPr lang="en-US" b="0" i="0" smtClean="0">
                    <a:latin typeface="Cambria Math"/>
                  </a:rPr>
                  <a:t>𝑃</a:t>
                </a:r>
                <a:r>
                  <a:rPr lang="en-US" b="0" i="0" smtClean="0">
                    <a:latin typeface="Cambria Math"/>
                  </a:rPr>
                  <a:t>〗_(</a:t>
                </a:r>
                <a:r>
                  <a:rPr lang="en-US" b="0" i="0" smtClean="0">
                    <a:latin typeface="Cambria Math"/>
                  </a:rPr>
                  <a:t>𝑖</a:t>
                </a:r>
                <a:r>
                  <a:rPr lang="en-US" b="0" i="0" smtClean="0">
                    <a:latin typeface="Cambria Math"/>
                    <a:ea typeface="Cambria Math"/>
                  </a:rPr>
                  <a:t>→</a:t>
                </a:r>
                <a:r>
                  <a:rPr lang="en-US" b="0" i="0" smtClean="0">
                    <a:latin typeface="Cambria Math"/>
                  </a:rPr>
                  <a:t>𝑗</a:t>
                </a:r>
                <a:r>
                  <a:rPr lang="en-US" b="0" i="0" smtClean="0">
                    <a:latin typeface="Cambria Math"/>
                  </a:rPr>
                  <a:t>)</a:t>
                </a:r>
                <a:r>
                  <a:rPr lang="en-US" i="0" baseline="0" dirty="0" smtClean="0"/>
                  <a:t> </a:t>
                </a:r>
                <a:r>
                  <a:rPr lang="en-US" i="0" baseline="0" smtClean="0"/>
                  <a:t>accordingly).</a:t>
                </a:r>
              </a:p>
              <a:p>
                <a:pPr marL="0" marR="0" indent="0" algn="l" defTabSz="914400" rtl="0" eaLnBrk="0" fontAlgn="base" latinLnBrk="0" hangingPunct="0">
                  <a:lnSpc>
                    <a:spcPct val="100000"/>
                  </a:lnSpc>
                  <a:spcBef>
                    <a:spcPct val="30000"/>
                  </a:spcBef>
                  <a:spcAft>
                    <a:spcPct val="0"/>
                  </a:spcAft>
                  <a:buClrTx/>
                  <a:buSzTx/>
                  <a:buFontTx/>
                  <a:buNone/>
                  <a:tabLst/>
                  <a:defRPr/>
                </a:pPr>
                <a:r>
                  <a:rPr lang="en-US" i="0" baseline="0" smtClean="0"/>
                  <a:t> </a:t>
                </a:r>
                <a:endParaRPr lang="ru-RU" dirty="0"/>
              </a:p>
            </p:txBody>
          </p:sp>
        </mc:Fallback>
      </mc:AlternateContent>
      <p:sp>
        <p:nvSpPr>
          <p:cNvPr id="4" name="Slide Number Placeholder 3"/>
          <p:cNvSpPr>
            <a:spLocks noGrp="1"/>
          </p:cNvSpPr>
          <p:nvPr>
            <p:ph type="sldNum" sz="quarter" idx="10"/>
          </p:nvPr>
        </p:nvSpPr>
        <p:spPr/>
        <p:txBody>
          <a:bodyPr/>
          <a:lstStyle/>
          <a:p>
            <a:fld id="{706F8D69-B00F-F44E-9B61-4DC184CA17F8}" type="slidenum">
              <a:rPr lang="en-US" smtClean="0"/>
              <a:pPr/>
              <a:t>4</a:t>
            </a:fld>
            <a:endParaRPr lang="en-US"/>
          </a:p>
        </p:txBody>
      </p:sp>
    </p:spTree>
    <p:extLst>
      <p:ext uri="{BB962C8B-B14F-4D97-AF65-F5344CB8AC3E}">
        <p14:creationId xmlns:p14="http://schemas.microsoft.com/office/powerpoint/2010/main" val="19677393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Population</a:t>
            </a:r>
            <a:r>
              <a:rPr lang="en-US" baseline="0" dirty="0" smtClean="0"/>
              <a:t> methods can be used on top of MLT.</a:t>
            </a:r>
            <a:endParaRPr lang="en-GB"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40</a:t>
            </a:fld>
            <a:endParaRPr lang="en-US"/>
          </a:p>
        </p:txBody>
      </p:sp>
    </p:spTree>
    <p:extLst>
      <p:ext uri="{BB962C8B-B14F-4D97-AF65-F5344CB8AC3E}">
        <p14:creationId xmlns:p14="http://schemas.microsoft.com/office/powerpoint/2010/main" val="27862231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Population Monte Carlo framework stems from </a:t>
            </a:r>
            <a:r>
              <a:rPr lang="en-US" b="0" dirty="0" smtClean="0"/>
              <a:t>genetic</a:t>
            </a:r>
            <a:r>
              <a:rPr lang="en-US" dirty="0" smtClean="0"/>
              <a:t> algorithms.</a:t>
            </a:r>
          </a:p>
          <a:p>
            <a:r>
              <a:rPr lang="en-US" dirty="0" smtClean="0"/>
              <a:t>Its idea is to keep a population of Markov</a:t>
            </a:r>
            <a:r>
              <a:rPr lang="en-US" baseline="0" dirty="0" smtClean="0"/>
              <a:t> chains </a:t>
            </a:r>
            <a:r>
              <a:rPr lang="en-US" dirty="0" smtClean="0"/>
              <a:t>(in our case it can be paths).</a:t>
            </a:r>
          </a:p>
          <a:p>
            <a:r>
              <a:rPr lang="en-US" dirty="0" smtClean="0"/>
              <a:t>This</a:t>
            </a:r>
            <a:r>
              <a:rPr lang="en-US" baseline="0" dirty="0" smtClean="0"/>
              <a:t> method is a high-level superstructure, which can sit, for example, on top of an existing Metropolis-Hastings sampler.</a:t>
            </a:r>
          </a:p>
          <a:p>
            <a:r>
              <a:rPr lang="en-US" baseline="0" dirty="0" smtClean="0"/>
              <a:t>Firstly, we keep only relevant samples in the population. This is done by the elimination and regeneration: the chains with a small contribution (under some threshold) are eliminated and being reseeded from the chains with very high contribution. It essentially dynamically rebalances the sampling efforts to the important places of the state space.</a:t>
            </a:r>
          </a:p>
          <a:p>
            <a:r>
              <a:rPr lang="en-US" baseline="0" dirty="0" smtClean="0"/>
              <a:t>Moreover, we can adopt the mutation parameters (like a step size) based on the past samples and the state of the whole population on the fly. </a:t>
            </a:r>
          </a:p>
          <a:p>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41</a:t>
            </a:fld>
            <a:endParaRPr lang="en-US"/>
          </a:p>
        </p:txBody>
      </p:sp>
    </p:spTree>
    <p:extLst>
      <p:ext uri="{BB962C8B-B14F-4D97-AF65-F5344CB8AC3E}">
        <p14:creationId xmlns:p14="http://schemas.microsoft.com/office/powerpoint/2010/main" val="8016195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Population Monte Carlo</a:t>
            </a:r>
            <a:r>
              <a:rPr lang="en-US" baseline="0" dirty="0" smtClean="0"/>
              <a:t> framework was applied to light transport by Lai et al. in the context of ERPT.</a:t>
            </a:r>
          </a:p>
          <a:p>
            <a:r>
              <a:rPr lang="en-US" baseline="0" dirty="0" smtClean="0"/>
              <a:t>The process is similar to ERPT, yet it keeps the constant population of chains by reseeding the chains with low contribution from a pool of stratified paths.</a:t>
            </a:r>
          </a:p>
          <a:p>
            <a:r>
              <a:rPr lang="en-US" baseline="0" dirty="0" smtClean="0"/>
              <a:t>The core idea is to use a set of existing mutation strategies, where each strategy can be </a:t>
            </a:r>
            <a:r>
              <a:rPr lang="en-US" b="0" baseline="0" dirty="0" smtClean="0"/>
              <a:t>present</a:t>
            </a:r>
            <a:r>
              <a:rPr lang="en-US" b="1" baseline="0" dirty="0" smtClean="0"/>
              <a:t> </a:t>
            </a:r>
            <a:r>
              <a:rPr lang="en-US" baseline="0" dirty="0" smtClean="0"/>
              <a:t>multiple times with different user-defined parameters, like step size. For example, the set might contain three caustics perturbation with different perturbation sizes and so on. The selection weights are then adjusted for these mutations on the fly based on the performance of each mutation. This process quickly emphasizes mutations with good performance, making the transition probability adapting to the data.</a:t>
            </a:r>
          </a:p>
          <a:p>
            <a:r>
              <a:rPr lang="en-US" baseline="0" dirty="0" smtClean="0"/>
              <a:t>In the original paper, the authors propose to use caustics and lens perturbations.</a:t>
            </a:r>
          </a:p>
          <a:p>
            <a:r>
              <a:rPr lang="en-US" baseline="0" dirty="0" smtClean="0"/>
              <a:t>However, in the second part of the course, we will demonstrate this method with multiple manifold exploration mutations with different perturbation parameters.</a:t>
            </a:r>
          </a:p>
          <a:p>
            <a:endParaRPr lang="en-US" baseline="0" dirty="0" smtClean="0"/>
          </a:p>
          <a:p>
            <a:endParaRPr lang="en-GB"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42</a:t>
            </a:fld>
            <a:endParaRPr lang="en-US"/>
          </a:p>
        </p:txBody>
      </p:sp>
    </p:spTree>
    <p:extLst>
      <p:ext uri="{BB962C8B-B14F-4D97-AF65-F5344CB8AC3E}">
        <p14:creationId xmlns:p14="http://schemas.microsoft.com/office/powerpoint/2010/main" val="42923106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6F8D69-B00F-F44E-9B61-4DC184CA17F8}" type="slidenum">
              <a:rPr lang="en-US" smtClean="0"/>
              <a:pPr/>
              <a:t>43</a:t>
            </a:fld>
            <a:endParaRPr lang="en-US"/>
          </a:p>
        </p:txBody>
      </p:sp>
    </p:spTree>
    <p:extLst>
      <p:ext uri="{BB962C8B-B14F-4D97-AF65-F5344CB8AC3E}">
        <p14:creationId xmlns:p14="http://schemas.microsoft.com/office/powerpoint/2010/main" val="1958836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smtClean="0"/>
                  <a:t>If the detailed balance</a:t>
                </a:r>
                <a:r>
                  <a:rPr lang="en-US" baseline="0" dirty="0" smtClean="0"/>
                  <a:t> is obeyed and all states of the path space can be reached by the proposed transition rules of the </a:t>
                </a:r>
                <a:r>
                  <a:rPr lang="en-US" dirty="0" smtClean="0"/>
                  <a:t>proposal</a:t>
                </a:r>
                <a:r>
                  <a:rPr lang="en-US" baseline="0" dirty="0" smtClean="0"/>
                  <a:t> distribution then a Markov chain converges to a unique stationary distribution as number of moves </a:t>
                </a:r>
                <a14:m>
                  <m:oMath xmlns:m="http://schemas.openxmlformats.org/officeDocument/2006/math">
                    <m:r>
                      <a:rPr lang="en-US" i="1" smtClean="0">
                        <a:latin typeface="Cambria Math"/>
                      </a:rPr>
                      <m:t>𝑛</m:t>
                    </m:r>
                    <m:r>
                      <a:rPr lang="en-US" i="1" smtClean="0">
                        <a:latin typeface="Cambria Math"/>
                        <a:ea typeface="Cambria Math"/>
                      </a:rPr>
                      <m:t>→∞</m:t>
                    </m:r>
                  </m:oMath>
                </a14:m>
                <a:r>
                  <a:rPr lang="en-US" dirty="0" smtClean="0">
                    <a:ea typeface="Cambria Math"/>
                  </a:rPr>
                  <a:t>. </a:t>
                </a:r>
              </a:p>
              <a:p>
                <a:r>
                  <a:rPr lang="en-US" dirty="0" smtClean="0">
                    <a:ea typeface="Cambria Math"/>
                  </a:rPr>
                  <a:t> Such stationary distribution is called an</a:t>
                </a:r>
                <a:r>
                  <a:rPr lang="en-US" baseline="0" dirty="0" smtClean="0">
                    <a:ea typeface="Cambria Math"/>
                  </a:rPr>
                  <a:t> </a:t>
                </a:r>
                <a:r>
                  <a:rPr lang="en-US" i="1" baseline="0" dirty="0" smtClean="0">
                    <a:ea typeface="Cambria Math"/>
                  </a:rPr>
                  <a:t>equilibrium </a:t>
                </a:r>
                <a:r>
                  <a:rPr lang="en-US" i="0" baseline="0" dirty="0" smtClean="0">
                    <a:ea typeface="Cambria Math"/>
                  </a:rPr>
                  <a:t>or </a:t>
                </a:r>
                <a:r>
                  <a:rPr lang="en-US" i="1" baseline="0" dirty="0" smtClean="0">
                    <a:ea typeface="Cambria Math"/>
                  </a:rPr>
                  <a:t>target distribution</a:t>
                </a:r>
                <a:r>
                  <a:rPr lang="en-US" baseline="0" dirty="0" smtClean="0">
                    <a:ea typeface="Cambria Math"/>
                  </a:rPr>
                  <a:t> of a constructed Markov chain and the chain is called </a:t>
                </a:r>
                <a:r>
                  <a:rPr lang="en-US" i="1" baseline="0" dirty="0" smtClean="0">
                    <a:ea typeface="Cambria Math"/>
                  </a:rPr>
                  <a:t>ergodic</a:t>
                </a:r>
                <a:r>
                  <a:rPr lang="en-US" baseline="0" dirty="0" smtClean="0">
                    <a:ea typeface="Cambria Math"/>
                  </a:rPr>
                  <a:t>. </a:t>
                </a:r>
              </a:p>
              <a:p>
                <a:r>
                  <a:rPr lang="en-US" baseline="0" dirty="0" smtClean="0">
                    <a:ea typeface="Cambria Math"/>
                  </a:rPr>
                  <a:t>The trajectory to the target distribution can take many steps and depends on the initial state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i="1">
                            <a:latin typeface="Cambria Math"/>
                          </a:rPr>
                          <m:t>0</m:t>
                        </m:r>
                      </m:sub>
                    </m:sSub>
                  </m:oMath>
                </a14:m>
                <a:r>
                  <a:rPr lang="en-US" baseline="0" dirty="0" smtClean="0">
                    <a:ea typeface="Cambria Math"/>
                  </a:rPr>
                  <a:t> of the Markov chain. Illustration on the right show three </a:t>
                </a:r>
                <a:r>
                  <a:rPr lang="en-US" dirty="0" smtClean="0"/>
                  <a:t>different Markov chains (yellow, green and blue) converging to the </a:t>
                </a:r>
                <a:r>
                  <a:rPr lang="en-US" baseline="0" dirty="0" smtClean="0">
                    <a:ea typeface="Cambria Math"/>
                  </a:rPr>
                  <a:t>same equilibrium distribution from different initial states. The highlighted equilibrium zone </a:t>
                </a:r>
                <a:r>
                  <a:rPr lang="en-US" b="0" baseline="0" dirty="0" smtClean="0">
                    <a:ea typeface="Cambria Math"/>
                  </a:rPr>
                  <a:t>roughly</a:t>
                </a:r>
                <a:r>
                  <a:rPr lang="en-US" baseline="0" dirty="0" smtClean="0">
                    <a:ea typeface="Cambria Math"/>
                  </a:rPr>
                  <a:t> denote the high-probability region of the unimodal banana-shaped target distribution and receives the most samples. </a:t>
                </a:r>
              </a:p>
              <a:p>
                <a:r>
                  <a:rPr lang="en-US" baseline="0" dirty="0" smtClean="0">
                    <a:ea typeface="Cambria Math"/>
                  </a:rPr>
                  <a:t>The zone on the right half of the illustration shows the so-called “burn-in zone” – the phase when a Markov chain is located in the regions of low probability of the target distribution. If such phase is too long, it can shift the resulting </a:t>
                </a:r>
                <a:r>
                  <a:rPr lang="en-US" dirty="0" smtClean="0"/>
                  <a:t>posterior </a:t>
                </a:r>
                <a:r>
                  <a:rPr lang="en-US" baseline="0" dirty="0" smtClean="0">
                    <a:ea typeface="Cambria Math"/>
                  </a:rPr>
                  <a:t>distribution from the target distribution, because a lot of visited states can lie in the low-probability regions of the target distribution. Thus this effect caused by a not properly chosen initial state is called </a:t>
                </a:r>
                <a:r>
                  <a:rPr lang="en-US" i="1" baseline="0" dirty="0" smtClean="0">
                    <a:ea typeface="Cambria Math"/>
                  </a:rPr>
                  <a:t>start-up bias</a:t>
                </a:r>
                <a:r>
                  <a:rPr lang="en-US" baseline="0" dirty="0" smtClean="0">
                    <a:ea typeface="Cambria Math"/>
                  </a:rPr>
                  <a:t>. </a:t>
                </a:r>
              </a:p>
              <a:p>
                <a:r>
                  <a:rPr lang="en-US" baseline="0" dirty="0" smtClean="0">
                    <a:ea typeface="Cambria Math"/>
                  </a:rPr>
                  <a:t>So practically it is very important to seed a Markov chain with an initial state that lies in high probability regions of the target distribution. That leads to faster convergence of the </a:t>
                </a:r>
                <a:r>
                  <a:rPr lang="en-US" dirty="0" smtClean="0"/>
                  <a:t>posterior </a:t>
                </a:r>
                <a:r>
                  <a:rPr lang="en-US" baseline="0" dirty="0" smtClean="0">
                    <a:ea typeface="Cambria Math"/>
                  </a:rPr>
                  <a:t>distribution to the target distribution.</a:t>
                </a:r>
                <a:endParaRPr lang="en-GB" dirty="0"/>
              </a:p>
            </p:txBody>
          </p:sp>
        </mc:Choice>
        <mc:Fallback xmlns="">
          <p:sp>
            <p:nvSpPr>
              <p:cNvPr id="3" name="Notes Placeholder 2"/>
              <p:cNvSpPr>
                <a:spLocks noGrp="1"/>
              </p:cNvSpPr>
              <p:nvPr>
                <p:ph type="body" idx="1"/>
              </p:nvPr>
            </p:nvSpPr>
            <p:spPr/>
            <p:txBody>
              <a:bodyPr/>
              <a:lstStyle/>
              <a:p>
                <a:r>
                  <a:rPr lang="en-US" dirty="0" smtClean="0"/>
                  <a:t>If the detailed balance</a:t>
                </a:r>
                <a:r>
                  <a:rPr lang="en-US" baseline="0" dirty="0" smtClean="0"/>
                  <a:t> is obeyed the marginal distribution of a Markov chain converges to a unique stationary distribution as number of moves </a:t>
                </a:r>
                <a:r>
                  <a:rPr lang="en-US" i="0" smtClean="0">
                    <a:latin typeface="Cambria Math"/>
                  </a:rPr>
                  <a:t>𝑛</a:t>
                </a:r>
                <a:r>
                  <a:rPr lang="en-US" i="0" smtClean="0">
                    <a:latin typeface="Cambria Math"/>
                    <a:ea typeface="Cambria Math"/>
                  </a:rPr>
                  <a:t>→∞</a:t>
                </a:r>
                <a:r>
                  <a:rPr lang="en-US" dirty="0" smtClean="0">
                    <a:ea typeface="Cambria Math"/>
                  </a:rPr>
                  <a:t>. Such stationary distribution is called an</a:t>
                </a:r>
                <a:r>
                  <a:rPr lang="en-US" baseline="0" dirty="0" smtClean="0">
                    <a:ea typeface="Cambria Math"/>
                  </a:rPr>
                  <a:t> </a:t>
                </a:r>
                <a:r>
                  <a:rPr lang="en-US" i="1" baseline="0" dirty="0" smtClean="0">
                    <a:ea typeface="Cambria Math"/>
                  </a:rPr>
                  <a:t>equilibrium </a:t>
                </a:r>
                <a:r>
                  <a:rPr lang="en-US" i="0" baseline="0" dirty="0" smtClean="0">
                    <a:ea typeface="Cambria Math"/>
                  </a:rPr>
                  <a:t>or </a:t>
                </a:r>
                <a:r>
                  <a:rPr lang="en-US" i="1" baseline="0" dirty="0" smtClean="0">
                    <a:ea typeface="Cambria Math"/>
                  </a:rPr>
                  <a:t>target distribution</a:t>
                </a:r>
                <a:r>
                  <a:rPr lang="en-US" baseline="0" dirty="0" smtClean="0">
                    <a:ea typeface="Cambria Math"/>
                  </a:rPr>
                  <a:t> of a constructed Markov chain. </a:t>
                </a:r>
              </a:p>
              <a:p>
                <a:r>
                  <a:rPr lang="en-US" baseline="0" dirty="0" smtClean="0">
                    <a:ea typeface="Cambria Math"/>
                  </a:rPr>
                  <a:t>The trajectory to the target distribution can take many steps and depends on the initial state </a:t>
                </a:r>
                <a:r>
                  <a:rPr lang="en-US" i="0">
                    <a:latin typeface="Cambria Math"/>
                  </a:rPr>
                  <a:t>𝑋</a:t>
                </a:r>
                <a:r>
                  <a:rPr lang="en-US" i="0" smtClean="0">
                    <a:latin typeface="Cambria Math"/>
                  </a:rPr>
                  <a:t>_</a:t>
                </a:r>
                <a:r>
                  <a:rPr lang="en-US" i="0">
                    <a:latin typeface="Cambria Math"/>
                  </a:rPr>
                  <a:t>0</a:t>
                </a:r>
                <a:r>
                  <a:rPr lang="en-US" baseline="0" dirty="0" smtClean="0">
                    <a:ea typeface="Cambria Math"/>
                  </a:rPr>
                  <a:t> of the Markov chain. Illustration on the left show three different Markov chains (yellow, green and blue) converging to the same equilibrium distribution from different initial states. The highlighted zone roughly denotes the maximum of the unimodal target distribution and receives the most samples. The zone on the right half of the illustration shows the so-called “burn-in phase” – the phase when Markov chain is located in the regions of low probability of the target distribution. If such phase it too long, it can shift the resulting marginal distribution from the target distribution due to a lot of visited states can lie in the low-probability regions of the target distribution. Thus this effect caused by a not properly chosen initial state is called </a:t>
                </a:r>
                <a:r>
                  <a:rPr lang="en-US" i="1" baseline="0" dirty="0" smtClean="0">
                    <a:ea typeface="Cambria Math"/>
                  </a:rPr>
                  <a:t>start-up bias</a:t>
                </a:r>
                <a:r>
                  <a:rPr lang="en-US" baseline="0" dirty="0" smtClean="0">
                    <a:ea typeface="Cambria Math"/>
                  </a:rPr>
                  <a:t>. So practically it is very important to seed a Markov chain with an initial state that lies in high probability regions of the target distribution. That will lead to faster convergence of the marginal distribution to the target distribution.</a:t>
                </a:r>
                <a:endParaRPr lang="en-GB" dirty="0"/>
              </a:p>
            </p:txBody>
          </p:sp>
        </mc:Fallback>
      </mc:AlternateContent>
      <p:sp>
        <p:nvSpPr>
          <p:cNvPr id="4" name="Slide Number Placeholder 3"/>
          <p:cNvSpPr>
            <a:spLocks noGrp="1"/>
          </p:cNvSpPr>
          <p:nvPr>
            <p:ph type="sldNum" sz="quarter" idx="10"/>
          </p:nvPr>
        </p:nvSpPr>
        <p:spPr/>
        <p:txBody>
          <a:bodyPr/>
          <a:lstStyle/>
          <a:p>
            <a:fld id="{706F8D69-B00F-F44E-9B61-4DC184CA17F8}" type="slidenum">
              <a:rPr lang="en-US" smtClean="0"/>
              <a:pPr/>
              <a:t>5</a:t>
            </a:fld>
            <a:endParaRPr lang="en-US"/>
          </a:p>
        </p:txBody>
      </p:sp>
    </p:spTree>
    <p:extLst>
      <p:ext uri="{BB962C8B-B14F-4D97-AF65-F5344CB8AC3E}">
        <p14:creationId xmlns:p14="http://schemas.microsoft.com/office/powerpoint/2010/main" val="3746348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6F8D69-B00F-F44E-9B61-4DC184CA17F8}" type="slidenum">
              <a:rPr lang="en-US" smtClean="0"/>
              <a:pPr/>
              <a:t>6</a:t>
            </a:fld>
            <a:endParaRPr lang="en-US"/>
          </a:p>
        </p:txBody>
      </p:sp>
    </p:spTree>
    <p:extLst>
      <p:ext uri="{BB962C8B-B14F-4D97-AF65-F5344CB8AC3E}">
        <p14:creationId xmlns:p14="http://schemas.microsoft.com/office/powerpoint/2010/main" val="1596839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defTabSz="966612">
                  <a:defRPr/>
                </a:pPr>
                <a:r>
                  <a:rPr lang="en-US" dirty="0" smtClean="0"/>
                  <a:t>Assume we have some</a:t>
                </a:r>
                <a:r>
                  <a:rPr lang="en-US" baseline="0" dirty="0" smtClean="0"/>
                  <a:t> function </a:t>
                </a:r>
                <a14:m>
                  <m:oMath xmlns:m="http://schemas.openxmlformats.org/officeDocument/2006/math">
                    <m:r>
                      <a:rPr lang="en-US" sz="1100" i="1">
                        <a:latin typeface="Cambria Math"/>
                        <a:ea typeface="Cambria Math"/>
                      </a:rPr>
                      <m:t>𝑓</m:t>
                    </m:r>
                  </m:oMath>
                </a14:m>
                <a:r>
                  <a:rPr lang="en-US" sz="1100" dirty="0"/>
                  <a:t> that can be evaluated point-wise. We c</a:t>
                </a:r>
                <a:r>
                  <a:rPr lang="en-US" dirty="0" smtClean="0"/>
                  <a:t>annot directly sample from </a:t>
                </a:r>
                <a14:m>
                  <m:oMath xmlns:m="http://schemas.openxmlformats.org/officeDocument/2006/math">
                    <m:r>
                      <a:rPr lang="en-US" sz="1100" i="1">
                        <a:latin typeface="Cambria Math"/>
                        <a:ea typeface="Cambria Math"/>
                      </a:rPr>
                      <m:t>𝑓</m:t>
                    </m:r>
                  </m:oMath>
                </a14:m>
                <a:r>
                  <a:rPr lang="en-US" dirty="0" smtClean="0"/>
                  <a:t>. </a:t>
                </a:r>
                <a:r>
                  <a:rPr lang="en-US" baseline="0" dirty="0" smtClean="0"/>
                  <a:t>However we still want to sample proportionally to </a:t>
                </a:r>
                <a14:m>
                  <m:oMath xmlns:m="http://schemas.openxmlformats.org/officeDocument/2006/math">
                    <m:r>
                      <a:rPr lang="en-US" sz="1100" i="1">
                        <a:latin typeface="Cambria Math"/>
                        <a:ea typeface="Cambria Math"/>
                      </a:rPr>
                      <m:t>𝑓</m:t>
                    </m:r>
                  </m:oMath>
                </a14:m>
                <a:r>
                  <a:rPr lang="en-US" baseline="0" dirty="0" smtClean="0"/>
                  <a:t>.</a:t>
                </a:r>
              </a:p>
              <a:p>
                <a:pPr defTabSz="966612">
                  <a:defRPr/>
                </a:pPr>
                <a:r>
                  <a:rPr lang="en-US" baseline="0" dirty="0" smtClean="0"/>
                  <a:t>We can construct a Markov chain, whose </a:t>
                </a:r>
                <a:r>
                  <a:rPr lang="en-US" dirty="0" smtClean="0"/>
                  <a:t>posterior </a:t>
                </a:r>
                <a:r>
                  <a:rPr lang="en-US" baseline="0" dirty="0" smtClean="0"/>
                  <a:t>distribution converges to the function of interest </a:t>
                </a:r>
                <a14:m>
                  <m:oMath xmlns:m="http://schemas.openxmlformats.org/officeDocument/2006/math">
                    <m:r>
                      <a:rPr lang="en-US" sz="1100" i="1">
                        <a:latin typeface="Cambria Math"/>
                        <a:ea typeface="Cambria Math"/>
                      </a:rPr>
                      <m:t>𝑓</m:t>
                    </m:r>
                  </m:oMath>
                </a14:m>
                <a:r>
                  <a:rPr lang="en-US" dirty="0" smtClean="0"/>
                  <a:t> accurate to the</a:t>
                </a:r>
                <a:r>
                  <a:rPr lang="en-US" baseline="0" dirty="0" smtClean="0"/>
                  <a:t> normalization factor (since </a:t>
                </a:r>
                <a14:m>
                  <m:oMath xmlns:m="http://schemas.openxmlformats.org/officeDocument/2006/math">
                    <m:r>
                      <a:rPr lang="en-US" sz="1100" i="1">
                        <a:latin typeface="Cambria Math"/>
                        <a:ea typeface="Cambria Math"/>
                      </a:rPr>
                      <m:t>𝑓</m:t>
                    </m:r>
                  </m:oMath>
                </a14:m>
                <a:r>
                  <a:rPr lang="en-US" baseline="0" dirty="0" smtClean="0"/>
                  <a:t> is generally not normalized). This method was first proposed by Metropolis in 1953 and then generalized by Hastings in 1970 for arbitrary target distributions. The idea is to alter the transition distribution by affecting it by a conditional rejection sampling probability based on the desired target distribution. This probability is similar to the ordinary rejection sampling probability, however the key difference is that it is conditional on the current state, that is, </a:t>
                </a:r>
                <a14:m>
                  <m:oMath xmlns:m="http://schemas.openxmlformats.org/officeDocument/2006/math">
                    <m:sSub>
                      <m:sSubPr>
                        <m:ctrlPr>
                          <a:rPr lang="en-US" sz="1100" i="1">
                            <a:latin typeface="Cambria Math" panose="02040503050406030204" pitchFamily="18" charset="0"/>
                          </a:rPr>
                        </m:ctrlPr>
                      </m:sSubPr>
                      <m:e>
                        <m:r>
                          <a:rPr lang="en-US" sz="1100" i="1">
                            <a:latin typeface="Cambria Math"/>
                          </a:rPr>
                          <m:t>𝑎</m:t>
                        </m:r>
                      </m:e>
                      <m:sub>
                        <m:r>
                          <a:rPr lang="en-US" sz="1100" i="1">
                            <a:latin typeface="Cambria Math"/>
                          </a:rPr>
                          <m:t>𝑖</m:t>
                        </m:r>
                        <m:r>
                          <a:rPr lang="en-US" sz="1100" i="1">
                            <a:latin typeface="Cambria Math"/>
                            <a:ea typeface="Cambria Math"/>
                          </a:rPr>
                          <m:t>→</m:t>
                        </m:r>
                        <m:r>
                          <a:rPr lang="en-US" sz="1100" i="1">
                            <a:latin typeface="Cambria Math"/>
                            <a:ea typeface="Cambria Math"/>
                          </a:rPr>
                          <m:t>𝑗</m:t>
                        </m:r>
                      </m:sub>
                    </m:sSub>
                    <m:r>
                      <a:rPr lang="en-US" sz="1100" i="1">
                        <a:latin typeface="Cambria Math"/>
                      </a:rPr>
                      <m:t>=</m:t>
                    </m:r>
                    <m:f>
                      <m:fPr>
                        <m:ctrlPr>
                          <a:rPr lang="en-US" sz="1100" i="1">
                            <a:latin typeface="Cambria Math" panose="02040503050406030204" pitchFamily="18" charset="0"/>
                          </a:rPr>
                        </m:ctrlPr>
                      </m:fPr>
                      <m:num>
                        <m:sSub>
                          <m:sSubPr>
                            <m:ctrlPr>
                              <a:rPr lang="en-US" sz="1100" i="1">
                                <a:latin typeface="Cambria Math" panose="02040503050406030204" pitchFamily="18" charset="0"/>
                              </a:rPr>
                            </m:ctrlPr>
                          </m:sSubPr>
                          <m:e>
                            <m:r>
                              <a:rPr lang="en-US" sz="1100" i="1">
                                <a:latin typeface="Cambria Math"/>
                              </a:rPr>
                              <m:t>𝑓</m:t>
                            </m:r>
                          </m:e>
                          <m:sub>
                            <m:r>
                              <a:rPr lang="en-US" sz="1100" i="1">
                                <a:latin typeface="Cambria Math"/>
                              </a:rPr>
                              <m:t>𝑗</m:t>
                            </m:r>
                          </m:sub>
                        </m:sSub>
                      </m:num>
                      <m:den>
                        <m:sSub>
                          <m:sSubPr>
                            <m:ctrlPr>
                              <a:rPr lang="en-US" sz="1100" i="1">
                                <a:latin typeface="Cambria Math" panose="02040503050406030204" pitchFamily="18" charset="0"/>
                              </a:rPr>
                            </m:ctrlPr>
                          </m:sSubPr>
                          <m:e>
                            <m:r>
                              <a:rPr lang="en-US" sz="1100" i="1">
                                <a:latin typeface="Cambria Math"/>
                              </a:rPr>
                              <m:t>𝑓</m:t>
                            </m:r>
                          </m:e>
                          <m:sub>
                            <m:r>
                              <a:rPr lang="en-US" sz="1100" i="1">
                                <a:latin typeface="Cambria Math"/>
                              </a:rPr>
                              <m:t>𝑖</m:t>
                            </m:r>
                          </m:sub>
                        </m:sSub>
                      </m:den>
                    </m:f>
                  </m:oMath>
                </a14:m>
                <a:r>
                  <a:rPr lang="en-US" baseline="0" dirty="0" smtClean="0"/>
                  <a:t> means that it’s a probability of conditionally accepting the new proposal state </a:t>
                </a:r>
                <a14:m>
                  <m:oMath xmlns:m="http://schemas.openxmlformats.org/officeDocument/2006/math">
                    <m:r>
                      <a:rPr lang="en-US" b="0" i="1" smtClean="0">
                        <a:latin typeface="Cambria Math"/>
                      </a:rPr>
                      <m:t>𝑗</m:t>
                    </m:r>
                  </m:oMath>
                </a14:m>
                <a:r>
                  <a:rPr lang="en-US" baseline="0" dirty="0" smtClean="0"/>
                  <a:t> given current state </a:t>
                </a:r>
                <a14:m>
                  <m:oMath xmlns:m="http://schemas.openxmlformats.org/officeDocument/2006/math">
                    <m:r>
                      <a:rPr lang="en-US" b="0" i="1" smtClean="0">
                        <a:latin typeface="Cambria Math"/>
                      </a:rPr>
                      <m:t>𝑖</m:t>
                    </m:r>
                  </m:oMath>
                </a14:m>
                <a:r>
                  <a:rPr lang="en-US" baseline="0" dirty="0" smtClean="0"/>
                  <a:t>. </a:t>
                </a:r>
                <a:r>
                  <a:rPr lang="en-US" i="0" baseline="0" dirty="0" smtClean="0"/>
                  <a:t>It is called an </a:t>
                </a:r>
                <a:r>
                  <a:rPr lang="en-US" b="0" i="0" baseline="0" dirty="0" smtClean="0"/>
                  <a:t>acceptance</a:t>
                </a:r>
                <a:r>
                  <a:rPr lang="en-US" i="0" baseline="0" dirty="0" smtClean="0"/>
                  <a:t> probability because at each move </a:t>
                </a:r>
                <a14:m>
                  <m:oMath xmlns:m="http://schemas.openxmlformats.org/officeDocument/2006/math">
                    <m:r>
                      <a:rPr lang="en-US" i="1" smtClean="0">
                        <a:latin typeface="Cambria Math"/>
                      </a:rPr>
                      <m:t>𝑛</m:t>
                    </m:r>
                  </m:oMath>
                </a14:m>
                <a:r>
                  <a:rPr lang="en-US" i="0" baseline="0" dirty="0" smtClean="0"/>
                  <a:t> of the Markov chain we either accept the proposal state </a:t>
                </a:r>
                <a14:m>
                  <m:oMath xmlns:m="http://schemas.openxmlformats.org/officeDocument/2006/math">
                    <m:r>
                      <a:rPr lang="en-US" b="0" i="1" smtClean="0">
                        <a:latin typeface="Cambria Math"/>
                      </a:rPr>
                      <m:t>𝑗</m:t>
                    </m:r>
                  </m:oMath>
                </a14:m>
                <a:r>
                  <a:rPr lang="en-US" dirty="0" smtClean="0"/>
                  <a:t> with probability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𝑎</m:t>
                        </m:r>
                      </m:e>
                      <m:sub>
                        <m:r>
                          <a:rPr lang="en-US" b="0" i="1" smtClean="0">
                            <a:latin typeface="Cambria Math"/>
                          </a:rPr>
                          <m:t>𝑖</m:t>
                        </m:r>
                        <m:r>
                          <a:rPr lang="en-US" b="0" i="1" smtClean="0">
                            <a:latin typeface="Cambria Math"/>
                            <a:ea typeface="Cambria Math"/>
                          </a:rPr>
                          <m:t>→</m:t>
                        </m:r>
                        <m:r>
                          <a:rPr lang="en-US" b="0" i="1" smtClean="0">
                            <a:latin typeface="Cambria Math"/>
                          </a:rPr>
                          <m:t>𝑗</m:t>
                        </m:r>
                      </m:sub>
                    </m:sSub>
                  </m:oMath>
                </a14:m>
                <a:r>
                  <a:rPr lang="en-US" i="0" baseline="0" dirty="0" smtClean="0"/>
                  <a:t>  or otherwise reject it and keep the current state</a:t>
                </a:r>
                <a:r>
                  <a:rPr lang="en-US" dirty="0" smtClean="0"/>
                  <a:t> </a:t>
                </a:r>
                <a14:m>
                  <m:oMath xmlns:m="http://schemas.openxmlformats.org/officeDocument/2006/math">
                    <m:r>
                      <a:rPr lang="en-US" b="0" i="1" smtClean="0">
                        <a:latin typeface="Cambria Math"/>
                      </a:rPr>
                      <m:t>𝑖</m:t>
                    </m:r>
                  </m:oMath>
                </a14:m>
                <a:r>
                  <a:rPr lang="en-US" dirty="0" smtClean="0"/>
                  <a:t> (with</a:t>
                </a:r>
                <a:r>
                  <a:rPr lang="en-US" baseline="0" dirty="0" smtClean="0"/>
                  <a:t> probability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1−</m:t>
                        </m:r>
                        <m:r>
                          <a:rPr lang="en-US" b="0" i="1" smtClean="0">
                            <a:latin typeface="Cambria Math"/>
                          </a:rPr>
                          <m:t>𝑎</m:t>
                        </m:r>
                      </m:e>
                      <m:sub>
                        <m:r>
                          <a:rPr lang="en-US" b="0" i="1" smtClean="0">
                            <a:latin typeface="Cambria Math"/>
                          </a:rPr>
                          <m:t>𝑖</m:t>
                        </m:r>
                        <m:r>
                          <a:rPr lang="en-US" b="0" i="1" smtClean="0">
                            <a:latin typeface="Cambria Math"/>
                            <a:ea typeface="Cambria Math"/>
                          </a:rPr>
                          <m:t>→</m:t>
                        </m:r>
                        <m:r>
                          <a:rPr lang="en-US" b="0" i="1" smtClean="0">
                            <a:latin typeface="Cambria Math"/>
                          </a:rPr>
                          <m:t>𝑗</m:t>
                        </m:r>
                      </m:sub>
                    </m:sSub>
                  </m:oMath>
                </a14:m>
                <a:r>
                  <a:rPr lang="en-US" i="0" baseline="0" dirty="0" smtClean="0"/>
                  <a:t> accordingly).</a:t>
                </a:r>
              </a:p>
              <a:p>
                <a:r>
                  <a:rPr lang="en-US" dirty="0" smtClean="0"/>
                  <a:t>Given that the transition probability is selected such that</a:t>
                </a:r>
                <a:r>
                  <a:rPr lang="en-US" baseline="0" dirty="0" smtClean="0"/>
                  <a:t> the </a:t>
                </a:r>
                <a:r>
                  <a:rPr lang="en-US" dirty="0" smtClean="0"/>
                  <a:t>detailed balance is obeyed,</a:t>
                </a:r>
                <a:r>
                  <a:rPr lang="en-US" baseline="0" dirty="0" smtClean="0"/>
                  <a:t> the </a:t>
                </a:r>
                <a:r>
                  <a:rPr lang="en-US" dirty="0" smtClean="0"/>
                  <a:t>posterior </a:t>
                </a:r>
                <a:r>
                  <a:rPr lang="en-US" baseline="0" dirty="0" smtClean="0"/>
                  <a:t>distribution of the constructed Markov chain will converge to the desired target function </a:t>
                </a:r>
                <a14:m>
                  <m:oMath xmlns:m="http://schemas.openxmlformats.org/officeDocument/2006/math">
                    <m:r>
                      <a:rPr lang="en-US" sz="1100" i="1">
                        <a:latin typeface="Cambria Math"/>
                        <a:ea typeface="Cambria Math"/>
                      </a:rPr>
                      <m:t>𝑓</m:t>
                    </m:r>
                  </m:oMath>
                </a14:m>
                <a:r>
                  <a:rPr lang="en-US" dirty="0" smtClean="0"/>
                  <a:t>. Note that the detailed balance equation is affected by this acceptance</a:t>
                </a:r>
                <a:r>
                  <a:rPr lang="en-US" baseline="0" dirty="0" smtClean="0"/>
                  <a:t> probability. </a:t>
                </a:r>
                <a:r>
                  <a:rPr lang="en-US" dirty="0" smtClean="0"/>
                  <a:t>I</a:t>
                </a:r>
                <a:r>
                  <a:rPr lang="en-US" baseline="0" dirty="0" smtClean="0"/>
                  <a:t>mportant to note that the Metropolis-Hastings algorithm always constructs a normalized pdf, while the original target function is not necessarily (and is usually not) normalized. Thus this poses another important problem of finding the normalization constant of </a:t>
                </a:r>
                <a14:m>
                  <m:oMath xmlns:m="http://schemas.openxmlformats.org/officeDocument/2006/math">
                    <m:r>
                      <a:rPr lang="en-US" sz="1100" i="1">
                        <a:latin typeface="Cambria Math"/>
                        <a:ea typeface="Cambria Math"/>
                      </a:rPr>
                      <m:t>𝑓</m:t>
                    </m:r>
                  </m:oMath>
                </a14:m>
                <a:r>
                  <a:rPr lang="en-US" dirty="0" smtClean="0"/>
                  <a:t>, i.e. the integral of </a:t>
                </a:r>
                <a14:m>
                  <m:oMath xmlns:m="http://schemas.openxmlformats.org/officeDocument/2006/math">
                    <m:r>
                      <a:rPr lang="en-US" sz="1100" i="1">
                        <a:latin typeface="Cambria Math"/>
                        <a:ea typeface="Cambria Math"/>
                      </a:rPr>
                      <m:t>𝑓</m:t>
                    </m:r>
                  </m:oMath>
                </a14:m>
                <a:r>
                  <a:rPr lang="en-US" dirty="0" smtClean="0"/>
                  <a:t> over the whole state space. This can be as hard as the original problem. However we will see that for particular needs of light transport it can be easily estimated using one of alternative methods.</a:t>
                </a:r>
              </a:p>
            </p:txBody>
          </p:sp>
        </mc:Choice>
        <mc:Fallback xmlns="">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Imagine that we have a</a:t>
                </a:r>
                <a:r>
                  <a:rPr lang="en-US" baseline="0" dirty="0" smtClean="0"/>
                  <a:t> high-dimensional intractable function </a:t>
                </a:r>
                <a:r>
                  <a:rPr lang="en-US" sz="1000" b="0" i="0" smtClean="0">
                    <a:latin typeface="Cambria Math"/>
                    <a:ea typeface="Cambria Math"/>
                  </a:rPr>
                  <a:t>𝑓</a:t>
                </a:r>
                <a:r>
                  <a:rPr lang="en-US" sz="1000" dirty="0" smtClean="0"/>
                  <a:t> which can be evaluated</a:t>
                </a:r>
                <a:r>
                  <a:rPr lang="en-US" sz="1000" baseline="0" dirty="0" smtClean="0"/>
                  <a:t> point-wise. Obviously we c</a:t>
                </a:r>
                <a:r>
                  <a:rPr lang="en-US" dirty="0" smtClean="0"/>
                  <a:t>annot directly sample from </a:t>
                </a:r>
                <a:r>
                  <a:rPr lang="en-US" sz="1000" b="0" i="0" smtClean="0">
                    <a:latin typeface="Cambria Math"/>
                    <a:ea typeface="Cambria Math"/>
                  </a:rPr>
                  <a:t>𝑓</a:t>
                </a:r>
                <a:r>
                  <a:rPr lang="en-US" dirty="0" smtClean="0"/>
                  <a:t>. Moreover assuming</a:t>
                </a:r>
                <a:r>
                  <a:rPr lang="en-US" baseline="0" dirty="0" smtClean="0"/>
                  <a:t> that it is infeasible to find a </a:t>
                </a:r>
                <a:r>
                  <a:rPr lang="en-US" baseline="0" dirty="0" err="1" smtClean="0"/>
                  <a:t>pdf</a:t>
                </a:r>
                <a:r>
                  <a:rPr lang="en-US" baseline="0" dirty="0" smtClean="0"/>
                  <a:t> for importance sampling for such function. However we still want to sample proportionally to </a:t>
                </a:r>
                <a:r>
                  <a:rPr lang="en-US" sz="1000" b="0" i="0" smtClean="0">
                    <a:latin typeface="Cambria Math"/>
                    <a:ea typeface="Cambria Math"/>
                  </a:rPr>
                  <a:t>𝑓</a:t>
                </a:r>
                <a:r>
                  <a:rPr lang="en-US" baseline="0"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Interestingly, we can construct a Markov chain, whose marginal probability will converge to the function of interest </a:t>
                </a:r>
                <a:r>
                  <a:rPr lang="en-US" sz="1000" b="0" i="0" smtClean="0">
                    <a:latin typeface="Cambria Math"/>
                    <a:ea typeface="Cambria Math"/>
                  </a:rPr>
                  <a:t>𝑓</a:t>
                </a:r>
                <a:r>
                  <a:rPr lang="en-US" dirty="0" smtClean="0"/>
                  <a:t> accurate to the</a:t>
                </a:r>
                <a:r>
                  <a:rPr lang="en-US" baseline="0" dirty="0" smtClean="0"/>
                  <a:t> normalization factor, since </a:t>
                </a:r>
                <a:r>
                  <a:rPr lang="en-US" sz="1000" b="0" i="0" smtClean="0">
                    <a:latin typeface="Cambria Math"/>
                    <a:ea typeface="Cambria Math"/>
                  </a:rPr>
                  <a:t>𝑓</a:t>
                </a:r>
                <a:r>
                  <a:rPr lang="en-US" baseline="0" dirty="0" smtClean="0"/>
                  <a:t> can be generally not normalized. This method was invented by Metropolis in 1953 and then generalized by Hastings in 1970 for arbitrary target distributions. The idea is to alter the transition distribution by affecting it by a conditional rejection sampling probability based on the desired target distribution. This probability is similar to the ordinary rejection sampling probability, however the key difference is that it is conditional, i.e. </a:t>
                </a:r>
                <a:r>
                  <a:rPr lang="en-US" sz="1000" b="0" i="0" smtClean="0">
                    <a:latin typeface="Cambria Math"/>
                  </a:rPr>
                  <a:t>𝑎</a:t>
                </a:r>
                <a:r>
                  <a:rPr lang="en-US" sz="1000" b="0" i="0" smtClean="0">
                    <a:latin typeface="Cambria Math"/>
                  </a:rPr>
                  <a:t>_(</a:t>
                </a:r>
                <a:r>
                  <a:rPr lang="en-US" sz="1000" i="0">
                    <a:latin typeface="Cambria Math"/>
                  </a:rPr>
                  <a:t>𝑖</a:t>
                </a:r>
                <a:r>
                  <a:rPr lang="en-US" sz="1000" i="0">
                    <a:latin typeface="Cambria Math"/>
                    <a:ea typeface="Cambria Math"/>
                  </a:rPr>
                  <a:t>→𝑗</a:t>
                </a:r>
                <a:r>
                  <a:rPr lang="en-US" sz="1000" i="0" smtClean="0">
                    <a:latin typeface="Cambria Math"/>
                    <a:ea typeface="Cambria Math"/>
                  </a:rPr>
                  <a:t>)</a:t>
                </a:r>
                <a:r>
                  <a:rPr lang="en-US" sz="1000" i="0">
                    <a:latin typeface="Cambria Math"/>
                  </a:rPr>
                  <a:t>=𝑓_𝑗/𝑓_𝑖 </a:t>
                </a:r>
                <a:r>
                  <a:rPr lang="en-US" baseline="0" dirty="0" smtClean="0"/>
                  <a:t> means that it’s a probability of conditionally accepting the new proposal state </a:t>
                </a:r>
                <a:r>
                  <a:rPr lang="en-US" b="0" i="0" smtClean="0">
                    <a:latin typeface="Cambria Math"/>
                  </a:rPr>
                  <a:t>𝑗</a:t>
                </a:r>
                <a:r>
                  <a:rPr lang="en-US" baseline="0" dirty="0" smtClean="0"/>
                  <a:t> given current state </a:t>
                </a:r>
                <a:r>
                  <a:rPr lang="en-US" b="0" i="0" smtClean="0">
                    <a:latin typeface="Cambria Math"/>
                  </a:rPr>
                  <a:t>𝑖</a:t>
                </a:r>
                <a:r>
                  <a:rPr lang="en-US" baseline="0" dirty="0" smtClean="0"/>
                  <a:t>. </a:t>
                </a:r>
                <a:r>
                  <a:rPr lang="en-US" i="0" baseline="0" dirty="0" smtClean="0"/>
                  <a:t>It is called an </a:t>
                </a:r>
                <a:r>
                  <a:rPr lang="en-US" b="1" i="0" baseline="0" dirty="0" smtClean="0"/>
                  <a:t>acceptance</a:t>
                </a:r>
                <a:r>
                  <a:rPr lang="en-US" i="0" baseline="0" dirty="0" smtClean="0"/>
                  <a:t> probability because at each move </a:t>
                </a:r>
                <a:r>
                  <a:rPr lang="en-US" i="0" smtClean="0">
                    <a:latin typeface="Cambria Math"/>
                  </a:rPr>
                  <a:t>𝑛</a:t>
                </a:r>
                <a:r>
                  <a:rPr lang="en-US" i="0" baseline="0" dirty="0" smtClean="0"/>
                  <a:t> </a:t>
                </a:r>
                <a:r>
                  <a:rPr lang="en-US" i="0" baseline="0" dirty="0" smtClean="0"/>
                  <a:t>of the Markov chain we </a:t>
                </a:r>
                <a:r>
                  <a:rPr lang="en-US" i="0" baseline="0" dirty="0" smtClean="0"/>
                  <a:t>either accept the proposal state </a:t>
                </a:r>
                <a:r>
                  <a:rPr lang="en-US" b="0" i="0" smtClean="0">
                    <a:latin typeface="Cambria Math"/>
                  </a:rPr>
                  <a:t>𝑗</a:t>
                </a:r>
                <a:r>
                  <a:rPr lang="en-US" dirty="0" smtClean="0"/>
                  <a:t> with probability </a:t>
                </a:r>
                <a:r>
                  <a:rPr lang="en-US" b="0" i="0" smtClean="0">
                    <a:latin typeface="Cambria Math"/>
                  </a:rPr>
                  <a:t>𝑎_(</a:t>
                </a:r>
                <a:r>
                  <a:rPr lang="en-US" b="0" i="0" smtClean="0">
                    <a:latin typeface="Cambria Math"/>
                  </a:rPr>
                  <a:t>𝑖</a:t>
                </a:r>
                <a:r>
                  <a:rPr lang="en-US" b="0" i="0" smtClean="0">
                    <a:latin typeface="Cambria Math"/>
                    <a:ea typeface="Cambria Math"/>
                  </a:rPr>
                  <a:t>→</a:t>
                </a:r>
                <a:r>
                  <a:rPr lang="en-US" b="0" i="0" smtClean="0">
                    <a:latin typeface="Cambria Math"/>
                  </a:rPr>
                  <a:t>𝑗)</a:t>
                </a:r>
                <a:r>
                  <a:rPr lang="en-US" i="0" baseline="0" dirty="0" smtClean="0"/>
                  <a:t>  or otherwise reject it and keep the current state</a:t>
                </a:r>
                <a:r>
                  <a:rPr lang="en-US" dirty="0" smtClean="0"/>
                  <a:t> </a:t>
                </a:r>
                <a:r>
                  <a:rPr lang="en-US" b="0" i="0" smtClean="0">
                    <a:latin typeface="Cambria Math"/>
                  </a:rPr>
                  <a:t>𝑖</a:t>
                </a:r>
                <a:r>
                  <a:rPr lang="en-US" dirty="0" smtClean="0"/>
                  <a:t> (with</a:t>
                </a:r>
                <a:r>
                  <a:rPr lang="en-US" baseline="0" dirty="0" smtClean="0"/>
                  <a:t> probability </a:t>
                </a:r>
                <a:r>
                  <a:rPr lang="en-US" b="0" i="0" smtClean="0">
                    <a:latin typeface="Cambria Math"/>
                  </a:rPr>
                  <a:t>〖1−</a:t>
                </a:r>
                <a:r>
                  <a:rPr lang="en-US" b="0" i="0" smtClean="0">
                    <a:latin typeface="Cambria Math"/>
                  </a:rPr>
                  <a:t>𝑎〗_(</a:t>
                </a:r>
                <a:r>
                  <a:rPr lang="en-US" b="0" i="0" smtClean="0">
                    <a:latin typeface="Cambria Math"/>
                  </a:rPr>
                  <a:t>𝑖</a:t>
                </a:r>
                <a:r>
                  <a:rPr lang="en-US" b="0" i="0" smtClean="0">
                    <a:latin typeface="Cambria Math"/>
                    <a:ea typeface="Cambria Math"/>
                  </a:rPr>
                  <a:t>→</a:t>
                </a:r>
                <a:r>
                  <a:rPr lang="en-US" b="0" i="0" smtClean="0">
                    <a:latin typeface="Cambria Math"/>
                  </a:rPr>
                  <a:t>𝑗)</a:t>
                </a:r>
                <a:r>
                  <a:rPr lang="en-US" i="0" baseline="0" dirty="0" smtClean="0"/>
                  <a:t> accordingly).</a:t>
                </a:r>
              </a:p>
              <a:p>
                <a:r>
                  <a:rPr lang="en-US" dirty="0" smtClean="0"/>
                  <a:t>Given that the transition probability is selected such that</a:t>
                </a:r>
                <a:r>
                  <a:rPr lang="en-US" baseline="0" dirty="0" smtClean="0"/>
                  <a:t> the </a:t>
                </a:r>
                <a:r>
                  <a:rPr lang="en-US" dirty="0" smtClean="0"/>
                  <a:t>detailed balance is obeyed,</a:t>
                </a:r>
                <a:r>
                  <a:rPr lang="en-US" baseline="0" dirty="0" smtClean="0"/>
                  <a:t> the marginal distribution of the constructed Markov chain will converge to the desired target function </a:t>
                </a:r>
                <a:r>
                  <a:rPr lang="en-US" sz="1000" b="0" i="0" smtClean="0">
                    <a:latin typeface="Cambria Math"/>
                    <a:ea typeface="Cambria Math"/>
                  </a:rPr>
                  <a:t>𝑓</a:t>
                </a:r>
                <a:r>
                  <a:rPr lang="en-US" dirty="0" smtClean="0"/>
                  <a:t>. I</a:t>
                </a:r>
                <a:r>
                  <a:rPr lang="en-US" baseline="0" dirty="0" smtClean="0"/>
                  <a:t>mportant to note that the Metropolis-Hastings algorithm always constructs a normalized </a:t>
                </a:r>
                <a:r>
                  <a:rPr lang="en-US" baseline="0" dirty="0" err="1" smtClean="0"/>
                  <a:t>pdf</a:t>
                </a:r>
                <a:r>
                  <a:rPr lang="en-US" baseline="0" dirty="0" smtClean="0"/>
                  <a:t>, when the original target function is not necessarily (and is usually not) normalized. Thus this poses another important problem of finding the normalization constant of </a:t>
                </a:r>
                <a:r>
                  <a:rPr lang="en-US" sz="1000" b="0" i="0" smtClean="0">
                    <a:latin typeface="Cambria Math"/>
                    <a:ea typeface="Cambria Math"/>
                  </a:rPr>
                  <a:t>𝑓</a:t>
                </a:r>
                <a:r>
                  <a:rPr lang="en-US" dirty="0" smtClean="0"/>
                  <a:t>, i.e. the integral of </a:t>
                </a:r>
                <a:r>
                  <a:rPr lang="en-US" sz="1000" b="0" i="0" smtClean="0">
                    <a:latin typeface="Cambria Math"/>
                    <a:ea typeface="Cambria Math"/>
                  </a:rPr>
                  <a:t>𝑓</a:t>
                </a:r>
                <a:r>
                  <a:rPr lang="en-US" dirty="0" smtClean="0"/>
                  <a:t> over the whole state space. This can be as hard as the original problem. However we will see that for particular needs of light transport it can be easily estimated using one of alternative methods.</a:t>
                </a:r>
              </a:p>
            </p:txBody>
          </p:sp>
        </mc:Fallback>
      </mc:AlternateContent>
      <p:sp>
        <p:nvSpPr>
          <p:cNvPr id="4" name="Slide Number Placeholder 3"/>
          <p:cNvSpPr>
            <a:spLocks noGrp="1"/>
          </p:cNvSpPr>
          <p:nvPr>
            <p:ph type="sldNum" sz="quarter" idx="10"/>
          </p:nvPr>
        </p:nvSpPr>
        <p:spPr/>
        <p:txBody>
          <a:bodyPr/>
          <a:lstStyle/>
          <a:p>
            <a:fld id="{706F8D69-B00F-F44E-9B61-4DC184CA17F8}" type="slidenum">
              <a:rPr lang="en-US" smtClean="0"/>
              <a:pPr/>
              <a:t>7</a:t>
            </a:fld>
            <a:endParaRPr lang="en-US"/>
          </a:p>
        </p:txBody>
      </p:sp>
    </p:spTree>
    <p:extLst>
      <p:ext uri="{BB962C8B-B14F-4D97-AF65-F5344CB8AC3E}">
        <p14:creationId xmlns:p14="http://schemas.microsoft.com/office/powerpoint/2010/main" val="3045477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smtClean="0"/>
                  <a:t>Here we show a simple step-by-step example of Metropolis-Hastings algorithm in action. We consider a simple 1D case of unimodal normal distribution </a:t>
                </a:r>
                <a14:m>
                  <m:oMath xmlns:m="http://schemas.openxmlformats.org/officeDocument/2006/math">
                    <m:r>
                      <a:rPr lang="en-US" b="0" i="1" smtClean="0">
                        <a:latin typeface="Cambria Math"/>
                      </a:rPr>
                      <m:t>ℕ</m:t>
                    </m:r>
                  </m:oMath>
                </a14:m>
                <a:r>
                  <a:rPr lang="en-US" dirty="0" smtClean="0"/>
                  <a:t> depicted in green. We will run Markov chain</a:t>
                </a:r>
                <a:r>
                  <a:rPr lang="en-US" baseline="0" dirty="0" smtClean="0"/>
                  <a:t> with uniform random walk and the acceptance probability being the ratio of values of proposal to current state, as was described. </a:t>
                </a:r>
              </a:p>
              <a:p>
                <a:r>
                  <a:rPr lang="en-US" baseline="0" dirty="0" smtClean="0"/>
                  <a:t>We start with some </a:t>
                </a:r>
                <a:r>
                  <a:rPr lang="en-US" dirty="0" smtClean="0"/>
                  <a:t>initial state </a:t>
                </a:r>
                <a14:m>
                  <m:oMath xmlns:m="http://schemas.openxmlformats.org/officeDocument/2006/math">
                    <m:sSub>
                      <m:sSubPr>
                        <m:ctrlPr>
                          <a:rPr lang="en-GB" b="0" i="1" smtClean="0">
                            <a:latin typeface="Cambria Math" panose="02040503050406030204" pitchFamily="18" charset="0"/>
                          </a:rPr>
                        </m:ctrlPr>
                      </m:sSubPr>
                      <m:e>
                        <m:r>
                          <a:rPr lang="en-US" b="0" i="1" smtClean="0">
                            <a:latin typeface="Cambria Math"/>
                          </a:rPr>
                          <m:t>𝑥</m:t>
                        </m:r>
                      </m:e>
                      <m:sub>
                        <m:r>
                          <a:rPr lang="en-US" b="0" i="1" smtClean="0">
                            <a:latin typeface="Cambria Math"/>
                          </a:rPr>
                          <m:t>0</m:t>
                        </m:r>
                      </m:sub>
                    </m:sSub>
                  </m:oMath>
                </a14:m>
                <a:r>
                  <a:rPr lang="en-GB" dirty="0" smtClean="0"/>
                  <a:t> chosen to be close to the high-density</a:t>
                </a:r>
                <a:r>
                  <a:rPr lang="en-GB" baseline="0" dirty="0" smtClean="0"/>
                  <a:t> region of the target function.</a:t>
                </a:r>
              </a:p>
              <a:p>
                <a:r>
                  <a:rPr lang="en-US" baseline="0" dirty="0" smtClean="0"/>
                  <a:t>This already forms the </a:t>
                </a:r>
                <a:r>
                  <a:rPr lang="en-US" dirty="0" smtClean="0"/>
                  <a:t>posterior </a:t>
                </a:r>
                <a:r>
                  <a:rPr lang="en-US" baseline="0" dirty="0" smtClean="0"/>
                  <a:t>distribution with one bar of the histogram, depicted in red under the position of the initial state.</a:t>
                </a:r>
                <a:endParaRPr lang="en-GB" dirty="0"/>
              </a:p>
            </p:txBody>
          </p:sp>
        </mc:Choice>
        <mc:Fallback xmlns="">
          <p:sp>
            <p:nvSpPr>
              <p:cNvPr id="3" name="Notes Placeholder 2"/>
              <p:cNvSpPr>
                <a:spLocks noGrp="1"/>
              </p:cNvSpPr>
              <p:nvPr>
                <p:ph type="body" idx="1"/>
              </p:nvPr>
            </p:nvSpPr>
            <p:spPr/>
            <p:txBody>
              <a:bodyPr/>
              <a:lstStyle/>
              <a:p>
                <a:r>
                  <a:rPr lang="en-US" dirty="0" smtClean="0"/>
                  <a:t>Here we show a simple step-by-step example of Metropolis-Hastings algorithm in action. We consider a simple 1D case of unimodal normal distribution </a:t>
                </a:r>
                <a:r>
                  <a:rPr lang="en-US" sz="1000" b="0" i="0" smtClean="0">
                    <a:latin typeface="Cambria Math"/>
                    <a:ea typeface="Cambria Math"/>
                  </a:rPr>
                  <a:t>ℕ</a:t>
                </a:r>
                <a:r>
                  <a:rPr lang="en-US" dirty="0" smtClean="0"/>
                  <a:t> depicted in </a:t>
                </a:r>
                <a:r>
                  <a:rPr lang="en-US" dirty="0" smtClean="0">
                    <a:solidFill>
                      <a:srgbClr val="00EA1C"/>
                    </a:solidFill>
                  </a:rPr>
                  <a:t>green</a:t>
                </a:r>
                <a:r>
                  <a:rPr lang="en-US" dirty="0" smtClean="0"/>
                  <a:t>. We</a:t>
                </a:r>
                <a:r>
                  <a:rPr lang="en-US" baseline="0" dirty="0" smtClean="0"/>
                  <a:t> will run Markov chain with the acceptance probability being the ratio of values of proposal to current state, as was described. </a:t>
                </a:r>
              </a:p>
              <a:p>
                <a:r>
                  <a:rPr lang="en-US" baseline="0" dirty="0" smtClean="0"/>
                  <a:t>We start with some initial state </a:t>
                </a:r>
                <a:r>
                  <a:rPr lang="en-US" sz="1000" b="1" i="0" smtClean="0">
                    <a:solidFill>
                      <a:schemeClr val="bg2"/>
                    </a:solidFill>
                    <a:effectLst>
                      <a:outerShdw blurRad="50800" dist="38100" dir="2700000" algn="tl" rotWithShape="0">
                        <a:schemeClr val="accent4">
                          <a:alpha val="43000"/>
                        </a:schemeClr>
                      </a:outerShdw>
                    </a:effectLst>
                    <a:latin typeface="Cambria Math"/>
                  </a:rPr>
                  <a:t>𝒙</a:t>
                </a:r>
                <a:r>
                  <a:rPr lang="en-GB" sz="1000" b="1" i="0" smtClean="0">
                    <a:solidFill>
                      <a:schemeClr val="bg2"/>
                    </a:solidFill>
                    <a:effectLst>
                      <a:outerShdw blurRad="50800" dist="38100" dir="2700000" algn="tl" rotWithShape="0">
                        <a:schemeClr val="accent4">
                          <a:alpha val="43000"/>
                        </a:schemeClr>
                      </a:outerShdw>
                    </a:effectLst>
                    <a:latin typeface="Cambria Math"/>
                  </a:rPr>
                  <a:t>_</a:t>
                </a:r>
                <a:r>
                  <a:rPr lang="en-US" sz="1000" b="1" i="0" smtClean="0">
                    <a:solidFill>
                      <a:schemeClr val="bg2"/>
                    </a:solidFill>
                    <a:effectLst>
                      <a:outerShdw blurRad="50800" dist="38100" dir="2700000" algn="tl" rotWithShape="0">
                        <a:schemeClr val="accent4">
                          <a:alpha val="43000"/>
                        </a:schemeClr>
                      </a:outerShdw>
                    </a:effectLst>
                    <a:latin typeface="Cambria Math"/>
                  </a:rPr>
                  <a:t>𝟎</a:t>
                </a:r>
                <a:r>
                  <a:rPr lang="en-GB" dirty="0" smtClean="0"/>
                  <a:t> chosen to be close to the high-density</a:t>
                </a:r>
                <a:r>
                  <a:rPr lang="en-GB" baseline="0" dirty="0" smtClean="0"/>
                  <a:t> region of the target function.</a:t>
                </a:r>
              </a:p>
              <a:p>
                <a:r>
                  <a:rPr lang="en-US" baseline="0" dirty="0" smtClean="0"/>
                  <a:t>This already forms the marginal distribution with one bar of the histogram, depicted in red under the position of the initial state.</a:t>
                </a:r>
                <a:endParaRPr lang="en-GB" dirty="0"/>
              </a:p>
            </p:txBody>
          </p:sp>
        </mc:Fallback>
      </mc:AlternateContent>
      <p:sp>
        <p:nvSpPr>
          <p:cNvPr id="4" name="Slide Number Placeholder 3"/>
          <p:cNvSpPr>
            <a:spLocks noGrp="1"/>
          </p:cNvSpPr>
          <p:nvPr>
            <p:ph type="sldNum" sz="quarter" idx="10"/>
          </p:nvPr>
        </p:nvSpPr>
        <p:spPr/>
        <p:txBody>
          <a:bodyPr/>
          <a:lstStyle/>
          <a:p>
            <a:fld id="{706F8D69-B00F-F44E-9B61-4DC184CA17F8}" type="slidenum">
              <a:rPr lang="en-US" smtClean="0"/>
              <a:pPr/>
              <a:t>8</a:t>
            </a:fld>
            <a:endParaRPr lang="en-US"/>
          </a:p>
        </p:txBody>
      </p:sp>
    </p:spTree>
    <p:extLst>
      <p:ext uri="{BB962C8B-B14F-4D97-AF65-F5344CB8AC3E}">
        <p14:creationId xmlns:p14="http://schemas.microsoft.com/office/powerpoint/2010/main" val="1794833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smtClean="0"/>
                  <a:t>In order to make the first move we</a:t>
                </a:r>
                <a:r>
                  <a:rPr lang="en-US" baseline="0" dirty="0" smtClean="0"/>
                  <a:t> generate a proposal state </a:t>
                </a:r>
                <a14:m>
                  <m:oMath xmlns:m="http://schemas.openxmlformats.org/officeDocument/2006/math">
                    <m:sSub>
                      <m:sSubPr>
                        <m:ctrlPr>
                          <a:rPr lang="en-US" sz="1100" i="1">
                            <a:latin typeface="Cambria Math" panose="02040503050406030204" pitchFamily="18" charset="0"/>
                          </a:rPr>
                        </m:ctrlPr>
                      </m:sSubPr>
                      <m:e>
                        <m:r>
                          <a:rPr lang="en-US" sz="1100" i="1">
                            <a:latin typeface="Cambria Math"/>
                          </a:rPr>
                          <m:t>𝑥</m:t>
                        </m:r>
                      </m:e>
                      <m:sub>
                        <m:r>
                          <a:rPr lang="en-US" sz="1100" i="1">
                            <a:latin typeface="Cambria Math"/>
                          </a:rPr>
                          <m:t>1</m:t>
                        </m:r>
                      </m:sub>
                    </m:sSub>
                  </m:oMath>
                </a14:m>
                <a:r>
                  <a:rPr lang="en-GB" dirty="0" smtClean="0"/>
                  <a:t> with uniform random walk and compute the acceptance probability as </a:t>
                </a:r>
                <a14:m>
                  <m:oMath xmlns:m="http://schemas.openxmlformats.org/officeDocument/2006/math">
                    <m:sSub>
                      <m:sSubPr>
                        <m:ctrlPr>
                          <a:rPr lang="en-US" sz="1100" i="1">
                            <a:latin typeface="Cambria Math" panose="02040503050406030204" pitchFamily="18" charset="0"/>
                          </a:rPr>
                        </m:ctrlPr>
                      </m:sSubPr>
                      <m:e>
                        <m:r>
                          <a:rPr lang="en-US" sz="1100" i="1">
                            <a:latin typeface="Cambria Math"/>
                          </a:rPr>
                          <m:t>𝑎</m:t>
                        </m:r>
                      </m:e>
                      <m:sub>
                        <m:sSub>
                          <m:sSubPr>
                            <m:ctrlPr>
                              <a:rPr lang="en-US" sz="1100" i="1">
                                <a:latin typeface="Cambria Math" panose="02040503050406030204" pitchFamily="18" charset="0"/>
                              </a:rPr>
                            </m:ctrlPr>
                          </m:sSubPr>
                          <m:e>
                            <m:r>
                              <a:rPr lang="en-US" sz="1100" i="1">
                                <a:latin typeface="Cambria Math"/>
                              </a:rPr>
                              <m:t>𝑥</m:t>
                            </m:r>
                          </m:e>
                          <m:sub>
                            <m:r>
                              <a:rPr lang="en-US" sz="1100" i="1">
                                <a:latin typeface="Cambria Math"/>
                              </a:rPr>
                              <m:t>0</m:t>
                            </m:r>
                          </m:sub>
                        </m:sSub>
                        <m:r>
                          <a:rPr lang="en-US" sz="1100" i="1">
                            <a:latin typeface="Cambria Math"/>
                            <a:ea typeface="Cambria Math"/>
                          </a:rPr>
                          <m:t>→</m:t>
                        </m:r>
                        <m:sSub>
                          <m:sSubPr>
                            <m:ctrlPr>
                              <a:rPr lang="en-US" sz="1100" i="1">
                                <a:latin typeface="Cambria Math" panose="02040503050406030204" pitchFamily="18" charset="0"/>
                              </a:rPr>
                            </m:ctrlPr>
                          </m:sSubPr>
                          <m:e>
                            <m:r>
                              <a:rPr lang="en-US" sz="1100" i="1">
                                <a:latin typeface="Cambria Math"/>
                              </a:rPr>
                              <m:t>𝑥</m:t>
                            </m:r>
                          </m:e>
                          <m:sub>
                            <m:r>
                              <a:rPr lang="en-US" sz="1100" i="1">
                                <a:latin typeface="Cambria Math"/>
                              </a:rPr>
                              <m:t>1</m:t>
                            </m:r>
                          </m:sub>
                        </m:sSub>
                      </m:sub>
                    </m:sSub>
                    <m:r>
                      <a:rPr lang="en-US" sz="1100" i="1">
                        <a:latin typeface="Cambria Math"/>
                      </a:rPr>
                      <m:t>=</m:t>
                    </m:r>
                    <m:f>
                      <m:fPr>
                        <m:ctrlPr>
                          <a:rPr lang="en-US" sz="1100" i="1">
                            <a:latin typeface="Cambria Math" panose="02040503050406030204" pitchFamily="18" charset="0"/>
                          </a:rPr>
                        </m:ctrlPr>
                      </m:fPr>
                      <m:num>
                        <m:r>
                          <a:rPr lang="en-US" sz="1100" i="1">
                            <a:latin typeface="Cambria Math"/>
                            <a:ea typeface="Cambria Math"/>
                          </a:rPr>
                          <m:t>ℕ</m:t>
                        </m:r>
                        <m:r>
                          <a:rPr lang="en-US" sz="1100" i="1">
                            <a:latin typeface="Cambria Math"/>
                          </a:rPr>
                          <m:t>(</m:t>
                        </m:r>
                        <m:sSub>
                          <m:sSubPr>
                            <m:ctrlPr>
                              <a:rPr lang="en-US" sz="1100" i="1">
                                <a:latin typeface="Cambria Math" panose="02040503050406030204" pitchFamily="18" charset="0"/>
                              </a:rPr>
                            </m:ctrlPr>
                          </m:sSubPr>
                          <m:e>
                            <m:r>
                              <a:rPr lang="en-US" sz="1100" i="1">
                                <a:latin typeface="Cambria Math"/>
                              </a:rPr>
                              <m:t>𝑥</m:t>
                            </m:r>
                          </m:e>
                          <m:sub>
                            <m:r>
                              <a:rPr lang="en-US" sz="1100" i="1">
                                <a:latin typeface="Cambria Math" panose="02040503050406030204" pitchFamily="18" charset="0"/>
                              </a:rPr>
                              <m:t>1</m:t>
                            </m:r>
                          </m:sub>
                        </m:sSub>
                        <m:r>
                          <a:rPr lang="en-US" sz="1100" i="1">
                            <a:latin typeface="Cambria Math"/>
                          </a:rPr>
                          <m:t>)</m:t>
                        </m:r>
                      </m:num>
                      <m:den>
                        <m:r>
                          <a:rPr lang="en-US" sz="1100" i="1">
                            <a:latin typeface="Cambria Math"/>
                            <a:ea typeface="Cambria Math"/>
                          </a:rPr>
                          <m:t>ℕ</m:t>
                        </m:r>
                        <m:d>
                          <m:dPr>
                            <m:ctrlPr>
                              <a:rPr lang="en-US" sz="1100" i="1">
                                <a:latin typeface="Cambria Math" panose="02040503050406030204" pitchFamily="18" charset="0"/>
                                <a:ea typeface="Cambria Math"/>
                              </a:rPr>
                            </m:ctrlPr>
                          </m:dPr>
                          <m:e>
                            <m:sSub>
                              <m:sSubPr>
                                <m:ctrlPr>
                                  <a:rPr lang="en-US" sz="1100" i="1">
                                    <a:latin typeface="Cambria Math" panose="02040503050406030204" pitchFamily="18" charset="0"/>
                                  </a:rPr>
                                </m:ctrlPr>
                              </m:sSubPr>
                              <m:e>
                                <m:r>
                                  <a:rPr lang="en-US" sz="1100" i="1">
                                    <a:latin typeface="Cambria Math"/>
                                  </a:rPr>
                                  <m:t>𝑥</m:t>
                                </m:r>
                              </m:e>
                              <m:sub>
                                <m:r>
                                  <a:rPr lang="en-US" sz="1100" i="1">
                                    <a:latin typeface="Cambria Math" panose="02040503050406030204" pitchFamily="18" charset="0"/>
                                  </a:rPr>
                                  <m:t>0</m:t>
                                </m:r>
                              </m:sub>
                            </m:sSub>
                          </m:e>
                        </m:d>
                      </m:den>
                    </m:f>
                    <m:r>
                      <a:rPr lang="en-US" sz="1100" i="1">
                        <a:latin typeface="Cambria Math"/>
                      </a:rPr>
                      <m:t>&gt;1</m:t>
                    </m:r>
                  </m:oMath>
                </a14:m>
                <a:r>
                  <a:rPr lang="en-GB" dirty="0" smtClean="0"/>
                  <a:t>. That implies an unconditional acceptance of the new proposal</a:t>
                </a:r>
                <a:r>
                  <a:rPr lang="en-GB" baseline="0" dirty="0" smtClean="0"/>
                  <a:t> </a:t>
                </a:r>
                <a:r>
                  <a:rPr lang="en-GB" dirty="0" smtClean="0"/>
                  <a:t>state.</a:t>
                </a:r>
                <a:endParaRPr lang="en-GB" dirty="0"/>
              </a:p>
            </p:txBody>
          </p:sp>
        </mc:Choice>
        <mc:Fallback xmlns="">
          <p:sp>
            <p:nvSpPr>
              <p:cNvPr id="3" name="Notes Placeholder 2"/>
              <p:cNvSpPr>
                <a:spLocks noGrp="1"/>
              </p:cNvSpPr>
              <p:nvPr>
                <p:ph type="body" idx="1"/>
              </p:nvPr>
            </p:nvSpPr>
            <p:spPr/>
            <p:txBody>
              <a:bodyPr/>
              <a:lstStyle/>
              <a:p>
                <a:r>
                  <a:rPr lang="en-US" dirty="0" smtClean="0"/>
                  <a:t>In order to make the first move we</a:t>
                </a:r>
                <a:r>
                  <a:rPr lang="en-US" baseline="0" dirty="0" smtClean="0"/>
                  <a:t> generate a proposal state </a:t>
                </a:r>
                <a:r>
                  <a:rPr lang="en-US" sz="1000" b="0" i="0" smtClean="0">
                    <a:latin typeface="Cambria Math"/>
                  </a:rPr>
                  <a:t>𝑥</a:t>
                </a:r>
                <a:r>
                  <a:rPr lang="en-US" sz="1000" b="0" i="0" smtClean="0">
                    <a:latin typeface="Cambria Math"/>
                  </a:rPr>
                  <a:t>_</a:t>
                </a:r>
                <a:r>
                  <a:rPr lang="en-US" sz="1000" b="0" i="0" smtClean="0">
                    <a:latin typeface="Cambria Math"/>
                  </a:rPr>
                  <a:t>1</a:t>
                </a:r>
                <a:r>
                  <a:rPr lang="en-GB" dirty="0" smtClean="0"/>
                  <a:t> and compute the acceptance probability as </a:t>
                </a:r>
                <a:r>
                  <a:rPr lang="en-US" sz="1000" b="0" i="0" smtClean="0">
                    <a:latin typeface="Cambria Math"/>
                  </a:rPr>
                  <a:t>𝑎</a:t>
                </a:r>
                <a:r>
                  <a:rPr lang="en-US" sz="1000" b="0" i="0" smtClean="0">
                    <a:latin typeface="Cambria Math"/>
                  </a:rPr>
                  <a:t>_(𝑥_0</a:t>
                </a:r>
                <a:r>
                  <a:rPr lang="en-US" sz="1000" i="0">
                    <a:latin typeface="Cambria Math"/>
                    <a:ea typeface="Cambria Math"/>
                  </a:rPr>
                  <a:t>→</a:t>
                </a:r>
                <a:r>
                  <a:rPr lang="en-US" sz="1000" b="0" i="0" smtClean="0">
                    <a:latin typeface="Cambria Math"/>
                  </a:rPr>
                  <a:t>𝑥_1</a:t>
                </a:r>
                <a:r>
                  <a:rPr lang="en-US" sz="1000" b="0" i="0">
                    <a:latin typeface="Cambria Math"/>
                    <a:ea typeface="Cambria Math"/>
                  </a:rPr>
                  <a:t> </a:t>
                </a:r>
                <a:r>
                  <a:rPr lang="en-US" sz="1000" b="0" i="0" smtClean="0">
                    <a:latin typeface="Cambria Math"/>
                    <a:ea typeface="Cambria Math"/>
                  </a:rPr>
                  <a:t>)</a:t>
                </a:r>
                <a:r>
                  <a:rPr lang="en-US" sz="1000" i="0">
                    <a:latin typeface="Cambria Math"/>
                  </a:rPr>
                  <a:t>=(</a:t>
                </a:r>
                <a:r>
                  <a:rPr lang="en-US" sz="1000" b="0" i="0" smtClean="0">
                    <a:latin typeface="Cambria Math"/>
                    <a:ea typeface="Cambria Math"/>
                  </a:rPr>
                  <a:t>ℕ</a:t>
                </a:r>
                <a:r>
                  <a:rPr lang="en-US" sz="1000" b="0" i="0" smtClean="0">
                    <a:latin typeface="Cambria Math"/>
                  </a:rPr>
                  <a:t>(𝑥_</a:t>
                </a:r>
                <a:r>
                  <a:rPr lang="en-US" sz="1000" b="0" i="0" smtClean="0">
                    <a:latin typeface="Cambria Math"/>
                  </a:rPr>
                  <a:t>0</a:t>
                </a:r>
                <a:r>
                  <a:rPr lang="en-US" sz="1000" b="0" i="0" smtClean="0">
                    <a:latin typeface="Cambria Math"/>
                  </a:rPr>
                  <a:t>)</a:t>
                </a:r>
                <a:r>
                  <a:rPr lang="en-US" sz="1000" b="0" i="0">
                    <a:latin typeface="Cambria Math"/>
                  </a:rPr>
                  <a:t>)/</a:t>
                </a:r>
                <a:r>
                  <a:rPr lang="en-US" sz="1000" b="0" i="0" smtClean="0">
                    <a:latin typeface="Cambria Math"/>
                    <a:ea typeface="Cambria Math"/>
                  </a:rPr>
                  <a:t>ℕ(</a:t>
                </a:r>
                <a:r>
                  <a:rPr lang="en-US" sz="1000" b="0" i="0" smtClean="0">
                    <a:latin typeface="Cambria Math"/>
                  </a:rPr>
                  <a:t>𝑥</a:t>
                </a:r>
                <a:r>
                  <a:rPr lang="en-US" sz="1000" b="0" i="0" smtClean="0">
                    <a:latin typeface="Cambria Math"/>
                  </a:rPr>
                  <a:t>_</a:t>
                </a:r>
                <a:r>
                  <a:rPr lang="en-US" sz="1000" b="0" i="0" smtClean="0">
                    <a:latin typeface="Cambria Math"/>
                  </a:rPr>
                  <a:t>1</a:t>
                </a:r>
                <a:r>
                  <a:rPr lang="en-US" sz="1000" b="0" i="0" smtClean="0">
                    <a:latin typeface="Cambria Math"/>
                  </a:rPr>
                  <a:t> )</a:t>
                </a:r>
                <a:r>
                  <a:rPr lang="en-US" sz="1000" b="0" i="0">
                    <a:latin typeface="Cambria Math"/>
                  </a:rPr>
                  <a:t> </a:t>
                </a:r>
                <a:r>
                  <a:rPr lang="en-US" sz="1000" b="0" i="0" smtClean="0">
                    <a:latin typeface="Cambria Math"/>
                  </a:rPr>
                  <a:t>&gt;1</a:t>
                </a:r>
                <a:r>
                  <a:rPr lang="en-GB" dirty="0" smtClean="0"/>
                  <a:t>. That implies an unconditional acceptance of the new proposal</a:t>
                </a:r>
                <a:r>
                  <a:rPr lang="en-GB" baseline="0" dirty="0" smtClean="0"/>
                  <a:t> </a:t>
                </a:r>
                <a:r>
                  <a:rPr lang="en-GB" dirty="0" smtClean="0"/>
                  <a:t>state.</a:t>
                </a:r>
                <a:endParaRPr lang="en-GB" dirty="0"/>
              </a:p>
            </p:txBody>
          </p:sp>
        </mc:Fallback>
      </mc:AlternateContent>
      <p:sp>
        <p:nvSpPr>
          <p:cNvPr id="4" name="Slide Number Placeholder 3"/>
          <p:cNvSpPr>
            <a:spLocks noGrp="1"/>
          </p:cNvSpPr>
          <p:nvPr>
            <p:ph type="sldNum" sz="quarter" idx="10"/>
          </p:nvPr>
        </p:nvSpPr>
        <p:spPr/>
        <p:txBody>
          <a:bodyPr/>
          <a:lstStyle/>
          <a:p>
            <a:fld id="{706F8D69-B00F-F44E-9B61-4DC184CA17F8}" type="slidenum">
              <a:rPr lang="en-US" smtClean="0"/>
              <a:pPr/>
              <a:t>9</a:t>
            </a:fld>
            <a:endParaRPr lang="en-US"/>
          </a:p>
        </p:txBody>
      </p:sp>
    </p:spTree>
    <p:extLst>
      <p:ext uri="{BB962C8B-B14F-4D97-AF65-F5344CB8AC3E}">
        <p14:creationId xmlns:p14="http://schemas.microsoft.com/office/powerpoint/2010/main" val="3439052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p:cNvSpPr/>
          <p:nvPr userDrawn="1"/>
        </p:nvSpPr>
        <p:spPr>
          <a:xfrm>
            <a:off x="0" y="0"/>
            <a:ext cx="7315200" cy="4114800"/>
          </a:xfrm>
          <a:prstGeom prst="rect">
            <a:avLst/>
          </a:prstGeom>
          <a:solidFill>
            <a:srgbClr val="FFFFFF"/>
          </a:solidFill>
          <a:ln>
            <a:solidFill>
              <a:srgbClr val="A3C5C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503237" y="2667000"/>
            <a:ext cx="6308725" cy="795338"/>
          </a:xfrm>
          <a:prstGeom prst="rect">
            <a:avLst/>
          </a:prstGeom>
        </p:spPr>
        <p:txBody>
          <a:bodyPr/>
          <a:lstStyle>
            <a:lvl1pPr>
              <a:defRPr baseline="0">
                <a:latin typeface="Georgia" panose="02040502050405020303" pitchFamily="18"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9506581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Rectangle 5"/>
          <p:cNvSpPr/>
          <p:nvPr userDrawn="1"/>
        </p:nvSpPr>
        <p:spPr>
          <a:xfrm>
            <a:off x="0" y="0"/>
            <a:ext cx="7315200" cy="4114800"/>
          </a:xfrm>
          <a:prstGeom prst="rect">
            <a:avLst/>
          </a:prstGeom>
          <a:solidFill>
            <a:srgbClr val="FFFFFF"/>
          </a:solidFill>
          <a:ln>
            <a:solidFill>
              <a:srgbClr val="A3C5C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P_04_Header.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79"/>
            <a:ext cx="7315200" cy="658367"/>
          </a:xfrm>
          <a:prstGeom prst="rect">
            <a:avLst/>
          </a:prstGeom>
        </p:spPr>
      </p:pic>
      <p:sp>
        <p:nvSpPr>
          <p:cNvPr id="9" name="Rectangle 3"/>
          <p:cNvSpPr>
            <a:spLocks noGrp="1" noChangeArrowheads="1"/>
          </p:cNvSpPr>
          <p:nvPr>
            <p:ph type="body" idx="1"/>
          </p:nvPr>
        </p:nvSpPr>
        <p:spPr>
          <a:xfrm>
            <a:off x="279400" y="762000"/>
            <a:ext cx="6807200" cy="3124200"/>
          </a:xfrm>
          <a:prstGeom prst="rect">
            <a:avLst/>
          </a:prstGeom>
        </p:spPr>
        <p:txBody>
          <a:bodyPr/>
          <a:lstStyle>
            <a:lvl1pPr marL="273050" indent="-273050" algn="l" rtl="0" eaLnBrk="1" fontAlgn="base" hangingPunct="1">
              <a:lnSpc>
                <a:spcPct val="100000"/>
              </a:lnSpc>
              <a:spcBef>
                <a:spcPts val="600"/>
              </a:spcBef>
              <a:spcAft>
                <a:spcPts val="600"/>
              </a:spcAft>
              <a:buClr>
                <a:schemeClr val="accent6"/>
              </a:buClr>
              <a:buSzPct val="110000"/>
              <a:buFont typeface="Wingdings" pitchFamily="-112" charset="2"/>
              <a:buChar char="§"/>
              <a:defRPr lang="en-US" sz="1800" kern="1200" baseline="0" dirty="0" smtClean="0">
                <a:solidFill>
                  <a:schemeClr val="tx1"/>
                </a:solidFill>
                <a:effectLst/>
                <a:latin typeface="Georgia" panose="02040502050405020303" pitchFamily="18" charset="0"/>
                <a:ea typeface="ＭＳ Ｐゴシック" pitchFamily="-112" charset="-128"/>
                <a:cs typeface="ＭＳ Ｐゴシック" pitchFamily="-108" charset="-128"/>
              </a:defRPr>
            </a:lvl1pPr>
            <a:lvl2pPr>
              <a:lnSpc>
                <a:spcPct val="100000"/>
              </a:lnSpc>
              <a:spcBef>
                <a:spcPts val="600"/>
              </a:spcBef>
              <a:spcAft>
                <a:spcPts val="600"/>
              </a:spcAft>
              <a:defRPr sz="1600" baseline="0">
                <a:latin typeface="Georgia" panose="02040502050405020303" pitchFamily="18" charset="0"/>
              </a:defRPr>
            </a:lvl2pPr>
          </a:lstStyle>
          <a:p>
            <a:pPr eaLnBrk="1" hangingPunct="1">
              <a:spcBef>
                <a:spcPts val="200"/>
              </a:spcBef>
              <a:spcAft>
                <a:spcPts val="200"/>
              </a:spcAft>
              <a:buClr>
                <a:schemeClr val="accent6"/>
              </a:buClr>
              <a:buFont typeface="Wingdings" pitchFamily="-112" charset="2"/>
              <a:buChar char="§"/>
              <a:defRPr/>
            </a:pPr>
            <a:r>
              <a:rPr lang="en-US" sz="2000" dirty="0" smtClean="0">
                <a:solidFill>
                  <a:schemeClr val="tx1"/>
                </a:solidFill>
                <a:effectLst/>
                <a:ea typeface="ＭＳ Ｐゴシック" pitchFamily="-112" charset="-128"/>
              </a:rPr>
              <a:t>This subtitle is 20 points </a:t>
            </a:r>
          </a:p>
          <a:p>
            <a:pPr eaLnBrk="1" hangingPunct="1">
              <a:spcBef>
                <a:spcPts val="200"/>
              </a:spcBef>
              <a:spcAft>
                <a:spcPts val="200"/>
              </a:spcAft>
              <a:buClr>
                <a:schemeClr val="accent6"/>
              </a:buClr>
              <a:buFont typeface="Wingdings" pitchFamily="-112" charset="2"/>
              <a:buChar char="§"/>
              <a:defRPr/>
            </a:pPr>
            <a:r>
              <a:rPr lang="en-US" sz="2000" dirty="0" smtClean="0">
                <a:solidFill>
                  <a:schemeClr val="tx1"/>
                </a:solidFill>
                <a:effectLst/>
                <a:ea typeface="ＭＳ Ｐゴシック" pitchFamily="-112" charset="-128"/>
              </a:rPr>
              <a:t>Bullets are blue</a:t>
            </a:r>
          </a:p>
          <a:p>
            <a:pPr eaLnBrk="1" hangingPunct="1">
              <a:spcBef>
                <a:spcPts val="200"/>
              </a:spcBef>
              <a:spcAft>
                <a:spcPts val="200"/>
              </a:spcAft>
              <a:buClr>
                <a:schemeClr val="accent6"/>
              </a:buClr>
              <a:buFont typeface="Wingdings" pitchFamily="-112" charset="2"/>
              <a:buChar char="§"/>
              <a:defRPr/>
            </a:pPr>
            <a:r>
              <a:rPr lang="en-US" sz="2000" dirty="0" smtClean="0">
                <a:solidFill>
                  <a:schemeClr val="tx1"/>
                </a:solidFill>
                <a:effectLst/>
                <a:ea typeface="ＭＳ Ｐゴシック" pitchFamily="-112" charset="-128"/>
              </a:rPr>
              <a:t>They have 110% line spacing, 2 points before &amp; after</a:t>
            </a:r>
          </a:p>
          <a:p>
            <a:pPr eaLnBrk="1" hangingPunct="1">
              <a:spcBef>
                <a:spcPts val="200"/>
              </a:spcBef>
              <a:spcAft>
                <a:spcPts val="200"/>
              </a:spcAft>
              <a:buClr>
                <a:schemeClr val="accent6"/>
              </a:buClr>
              <a:buFont typeface="Wingdings" pitchFamily="-112" charset="2"/>
              <a:buChar char="§"/>
              <a:defRPr/>
            </a:pPr>
            <a:r>
              <a:rPr lang="en-US" sz="2000" dirty="0" smtClean="0">
                <a:solidFill>
                  <a:schemeClr val="tx1"/>
                </a:solidFill>
                <a:effectLst/>
                <a:ea typeface="ＭＳ Ｐゴシック" pitchFamily="-112" charset="-128"/>
              </a:rPr>
              <a:t>Longer bullets in the form of a paragraph are harder to read if there is insufficient line spacing. This is the maximum recommended number of lines per slide (seven).</a:t>
            </a:r>
          </a:p>
          <a:p>
            <a:pPr lvl="1" eaLnBrk="1" hangingPunct="1">
              <a:buClr>
                <a:schemeClr val="accent6"/>
              </a:buClr>
              <a:buFont typeface="Wingdings" pitchFamily="-112" charset="2"/>
              <a:buChar char="§"/>
              <a:defRPr/>
            </a:pPr>
            <a:r>
              <a:rPr lang="en-US" sz="1700" dirty="0" smtClean="0">
                <a:solidFill>
                  <a:schemeClr val="tx1"/>
                </a:solidFill>
                <a:effectLst/>
                <a:ea typeface="ＭＳ Ｐゴシック" pitchFamily="-112" charset="-128"/>
              </a:rPr>
              <a:t>Sub bullets look like this</a:t>
            </a:r>
            <a:endParaRPr lang="en-US" sz="1800" dirty="0" smtClean="0">
              <a:solidFill>
                <a:schemeClr val="tx1"/>
              </a:solidFill>
              <a:effectLst>
                <a:outerShdw blurRad="38100" dist="38100" dir="2700000" algn="tl">
                  <a:srgbClr val="C0C0C0"/>
                </a:outerShdw>
              </a:effectLst>
              <a:ea typeface="ＭＳ Ｐゴシック" pitchFamily="-112" charset="-128"/>
            </a:endParaRPr>
          </a:p>
        </p:txBody>
      </p:sp>
      <p:sp>
        <p:nvSpPr>
          <p:cNvPr id="2" name="Title 1"/>
          <p:cNvSpPr>
            <a:spLocks noGrp="1"/>
          </p:cNvSpPr>
          <p:nvPr>
            <p:ph type="title"/>
          </p:nvPr>
        </p:nvSpPr>
        <p:spPr>
          <a:xfrm>
            <a:off x="76200" y="152400"/>
            <a:ext cx="4267200" cy="430326"/>
          </a:xfrm>
          <a:prstGeom prst="rect">
            <a:avLst/>
          </a:prstGeom>
        </p:spPr>
        <p:txBody>
          <a:bodyPr/>
          <a:lstStyle>
            <a:lvl1pPr algn="l" rtl="0" eaLnBrk="1" fontAlgn="base" hangingPunct="1">
              <a:spcBef>
                <a:spcPct val="50000"/>
              </a:spcBef>
              <a:spcAft>
                <a:spcPct val="0"/>
              </a:spcAft>
              <a:defRPr lang="en-GB" sz="2000" b="1" kern="1200" baseline="0" dirty="0">
                <a:solidFill>
                  <a:schemeClr val="bg2"/>
                </a:solidFill>
                <a:effectLst>
                  <a:outerShdw blurRad="50800" dist="38100" dir="2700000" algn="tl" rotWithShape="0">
                    <a:schemeClr val="accent4">
                      <a:alpha val="43000"/>
                    </a:schemeClr>
                  </a:outerShdw>
                </a:effectLst>
                <a:latin typeface="Georgia" panose="02040502050405020303" pitchFamily="18" charset="0"/>
                <a:ea typeface="ＭＳ Ｐゴシック" charset="0"/>
                <a:cs typeface="ＭＳ Ｐゴシック" charset="0"/>
              </a:defRPr>
            </a:lvl1pPr>
          </a:lstStyle>
          <a:p>
            <a:r>
              <a:rPr lang="en-US" dirty="0" smtClean="0"/>
              <a:t>Click to edit Master title style</a:t>
            </a:r>
            <a:endParaRPr lang="en-GB" dirty="0"/>
          </a:p>
        </p:txBody>
      </p:sp>
      <p:sp>
        <p:nvSpPr>
          <p:cNvPr id="3" name="Slide Number Placeholder 2"/>
          <p:cNvSpPr>
            <a:spLocks noGrp="1"/>
          </p:cNvSpPr>
          <p:nvPr>
            <p:ph type="sldNum" sz="quarter" idx="10"/>
          </p:nvPr>
        </p:nvSpPr>
        <p:spPr/>
        <p:txBody>
          <a:bodyPr/>
          <a:lstStyle/>
          <a:p>
            <a:fld id="{FF1FF72B-FD9A-47D5-8BF7-3039EF6E51FB}" type="slidenum">
              <a:rPr lang="en-US" smtClean="0"/>
              <a:t>‹#›</a:t>
            </a:fld>
            <a:endParaRPr lang="en-US"/>
          </a:p>
        </p:txBody>
      </p:sp>
    </p:spTree>
    <p:extLst>
      <p:ext uri="{BB962C8B-B14F-4D97-AF65-F5344CB8AC3E}">
        <p14:creationId xmlns:p14="http://schemas.microsoft.com/office/powerpoint/2010/main" val="20014337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14" name="Rectangle 13"/>
          <p:cNvSpPr/>
          <p:nvPr userDrawn="1"/>
        </p:nvSpPr>
        <p:spPr>
          <a:xfrm>
            <a:off x="0" y="0"/>
            <a:ext cx="7315200" cy="4114800"/>
          </a:xfrm>
          <a:prstGeom prst="rect">
            <a:avLst/>
          </a:prstGeom>
          <a:solidFill>
            <a:srgbClr val="FFFFFF"/>
          </a:solidFill>
          <a:ln>
            <a:solidFill>
              <a:srgbClr val="A3C5C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P_04_Header.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79"/>
            <a:ext cx="7315200" cy="658367"/>
          </a:xfrm>
          <a:prstGeom prst="rect">
            <a:avLst/>
          </a:prstGeom>
        </p:spPr>
      </p:pic>
      <p:sp>
        <p:nvSpPr>
          <p:cNvPr id="12" name="Rectangle 3"/>
          <p:cNvSpPr>
            <a:spLocks noGrp="1" noChangeArrowheads="1"/>
          </p:cNvSpPr>
          <p:nvPr>
            <p:ph type="body" sz="half" idx="4294967295"/>
          </p:nvPr>
        </p:nvSpPr>
        <p:spPr>
          <a:xfrm>
            <a:off x="244475" y="745181"/>
            <a:ext cx="3303588" cy="3065462"/>
          </a:xfrm>
          <a:prstGeom prst="rect">
            <a:avLst/>
          </a:prstGeom>
        </p:spPr>
        <p:txBody>
          <a:bodyPr>
            <a:normAutofit/>
          </a:bodyPr>
          <a:lstStyle>
            <a:lvl1pPr marL="0" indent="0">
              <a:lnSpc>
                <a:spcPct val="100000"/>
              </a:lnSpc>
              <a:spcBef>
                <a:spcPts val="600"/>
              </a:spcBef>
              <a:spcAft>
                <a:spcPts val="600"/>
              </a:spcAft>
              <a:defRPr sz="2400" baseline="0">
                <a:latin typeface="Georgia" panose="02040502050405020303" pitchFamily="18" charset="0"/>
              </a:defRPr>
            </a:lvl1pPr>
          </a:lstStyle>
          <a:p>
            <a:pPr eaLnBrk="1" hangingPunct="1">
              <a:spcBef>
                <a:spcPts val="200"/>
              </a:spcBef>
              <a:spcAft>
                <a:spcPts val="200"/>
              </a:spcAft>
              <a:buClr>
                <a:schemeClr val="accent6"/>
              </a:buClr>
              <a:buFont typeface="Wingdings" charset="0"/>
              <a:buChar char="§"/>
            </a:pPr>
            <a:r>
              <a:rPr lang="en-US" sz="2100" dirty="0" smtClean="0">
                <a:solidFill>
                  <a:schemeClr val="tx1"/>
                </a:solidFill>
                <a:effectLst/>
                <a:latin typeface="Arial" charset="0"/>
                <a:ea typeface="ＭＳ Ｐゴシック" charset="0"/>
                <a:cs typeface="ＭＳ Ｐゴシック" charset="0"/>
              </a:rPr>
              <a:t>This subtitle is 21 points </a:t>
            </a:r>
          </a:p>
          <a:p>
            <a:pPr eaLnBrk="1" hangingPunct="1">
              <a:spcBef>
                <a:spcPts val="200"/>
              </a:spcBef>
              <a:spcAft>
                <a:spcPts val="200"/>
              </a:spcAft>
              <a:buClr>
                <a:schemeClr val="accent6"/>
              </a:buClr>
              <a:buFont typeface="Wingdings" charset="0"/>
              <a:buChar char="§"/>
            </a:pPr>
            <a:r>
              <a:rPr lang="en-US" sz="2100" dirty="0" smtClean="0">
                <a:solidFill>
                  <a:schemeClr val="tx1"/>
                </a:solidFill>
                <a:effectLst/>
                <a:latin typeface="Arial" charset="0"/>
                <a:ea typeface="ＭＳ Ｐゴシック" charset="0"/>
                <a:cs typeface="ＭＳ Ｐゴシック" charset="0"/>
              </a:rPr>
              <a:t>Bullets </a:t>
            </a:r>
            <a:r>
              <a:rPr lang="en-US" sz="2100" dirty="0">
                <a:solidFill>
                  <a:schemeClr val="tx1"/>
                </a:solidFill>
                <a:effectLst/>
                <a:latin typeface="Arial" charset="0"/>
                <a:ea typeface="ＭＳ Ｐゴシック" charset="0"/>
                <a:cs typeface="ＭＳ Ｐゴシック" charset="0"/>
              </a:rPr>
              <a:t>are </a:t>
            </a:r>
            <a:r>
              <a:rPr lang="en-US" sz="2100" dirty="0" smtClean="0">
                <a:solidFill>
                  <a:schemeClr val="tx1"/>
                </a:solidFill>
                <a:effectLst/>
                <a:latin typeface="Arial" charset="0"/>
                <a:ea typeface="ＭＳ Ｐゴシック" charset="0"/>
                <a:cs typeface="ＭＳ Ｐゴシック" charset="0"/>
              </a:rPr>
              <a:t>blue</a:t>
            </a:r>
            <a:endParaRPr lang="en-US" sz="2100" dirty="0">
              <a:solidFill>
                <a:schemeClr val="tx1"/>
              </a:solidFill>
              <a:effectLst/>
              <a:latin typeface="Arial" charset="0"/>
              <a:ea typeface="ＭＳ Ｐゴシック" charset="0"/>
              <a:cs typeface="ＭＳ Ｐゴシック" charset="0"/>
            </a:endParaRPr>
          </a:p>
          <a:p>
            <a:pPr eaLnBrk="1" hangingPunct="1">
              <a:spcBef>
                <a:spcPts val="200"/>
              </a:spcBef>
              <a:spcAft>
                <a:spcPts val="200"/>
              </a:spcAft>
              <a:buClr>
                <a:schemeClr val="accent6"/>
              </a:buClr>
              <a:buFont typeface="Wingdings" charset="0"/>
              <a:buChar char="§"/>
            </a:pPr>
            <a:r>
              <a:rPr lang="en-US" sz="2100" dirty="0">
                <a:solidFill>
                  <a:schemeClr val="tx1"/>
                </a:solidFill>
                <a:effectLst/>
                <a:latin typeface="Arial" charset="0"/>
                <a:ea typeface="ＭＳ Ｐゴシック" charset="0"/>
                <a:cs typeface="ＭＳ Ｐゴシック" charset="0"/>
              </a:rPr>
              <a:t>They have 110% line spacing, 2 points before &amp; after</a:t>
            </a:r>
          </a:p>
          <a:p>
            <a:pPr eaLnBrk="1" hangingPunct="1">
              <a:spcBef>
                <a:spcPts val="200"/>
              </a:spcBef>
              <a:spcAft>
                <a:spcPts val="200"/>
              </a:spcAft>
              <a:buClr>
                <a:schemeClr val="accent6"/>
              </a:buClr>
              <a:buFont typeface="Wingdings" charset="0"/>
              <a:buChar char="§"/>
            </a:pPr>
            <a:r>
              <a:rPr lang="en-US" sz="2100" dirty="0" smtClean="0">
                <a:solidFill>
                  <a:schemeClr val="tx1"/>
                </a:solidFill>
                <a:effectLst/>
                <a:latin typeface="Arial" charset="0"/>
                <a:ea typeface="ＭＳ Ｐゴシック" charset="0"/>
                <a:cs typeface="ＭＳ Ｐゴシック" charset="0"/>
              </a:rPr>
              <a:t>This slide is designed for text on the left and graphic on the right</a:t>
            </a:r>
            <a:endParaRPr lang="en-US" sz="2100" dirty="0">
              <a:solidFill>
                <a:schemeClr val="tx1"/>
              </a:solidFill>
              <a:effectLst/>
              <a:latin typeface="Arial" charset="0"/>
              <a:ea typeface="ＭＳ Ｐゴシック" charset="0"/>
              <a:cs typeface="ＭＳ Ｐゴシック" charset="0"/>
            </a:endParaRPr>
          </a:p>
        </p:txBody>
      </p:sp>
      <p:sp>
        <p:nvSpPr>
          <p:cNvPr id="13" name="Rectangle 4"/>
          <p:cNvSpPr>
            <a:spLocks noGrp="1" noChangeArrowheads="1"/>
          </p:cNvSpPr>
          <p:nvPr>
            <p:ph sz="half" idx="4294967295"/>
          </p:nvPr>
        </p:nvSpPr>
        <p:spPr>
          <a:xfrm>
            <a:off x="3803650" y="762644"/>
            <a:ext cx="3305175" cy="3041650"/>
          </a:xfrm>
          <a:prstGeom prst="rect">
            <a:avLst/>
          </a:prstGeom>
        </p:spPr>
        <p:txBody>
          <a:bodyPr/>
          <a:lstStyle/>
          <a:p>
            <a:pPr eaLnBrk="1" hangingPunct="1">
              <a:buFontTx/>
              <a:buNone/>
              <a:defRPr/>
            </a:pPr>
            <a:endParaRPr lang="en-US" sz="2200" dirty="0" smtClean="0">
              <a:effectLst>
                <a:outerShdw blurRad="38100" dist="38100" dir="2700000" algn="tl">
                  <a:srgbClr val="C0C0C0"/>
                </a:outerShdw>
              </a:effectLst>
              <a:ea typeface="ＭＳ Ｐゴシック" pitchFamily="-112" charset="-128"/>
            </a:endParaRPr>
          </a:p>
        </p:txBody>
      </p:sp>
      <p:sp>
        <p:nvSpPr>
          <p:cNvPr id="8" name="Title 1"/>
          <p:cNvSpPr>
            <a:spLocks noGrp="1"/>
          </p:cNvSpPr>
          <p:nvPr>
            <p:ph type="title"/>
          </p:nvPr>
        </p:nvSpPr>
        <p:spPr>
          <a:xfrm>
            <a:off x="76200" y="152400"/>
            <a:ext cx="4267200" cy="430326"/>
          </a:xfrm>
          <a:prstGeom prst="rect">
            <a:avLst/>
          </a:prstGeom>
        </p:spPr>
        <p:txBody>
          <a:bodyPr/>
          <a:lstStyle>
            <a:lvl1pPr algn="l" rtl="0" eaLnBrk="1" fontAlgn="base" hangingPunct="1">
              <a:spcBef>
                <a:spcPct val="50000"/>
              </a:spcBef>
              <a:spcAft>
                <a:spcPct val="0"/>
              </a:spcAft>
              <a:defRPr lang="en-GB" sz="2000" b="1" kern="1200" baseline="0" dirty="0">
                <a:solidFill>
                  <a:schemeClr val="bg2"/>
                </a:solidFill>
                <a:effectLst>
                  <a:outerShdw blurRad="50800" dist="38100" dir="2700000" algn="tl" rotWithShape="0">
                    <a:schemeClr val="accent4">
                      <a:alpha val="43000"/>
                    </a:schemeClr>
                  </a:outerShdw>
                </a:effectLst>
                <a:latin typeface="Georgia" panose="02040502050405020303" pitchFamily="18" charset="0"/>
                <a:ea typeface="ＭＳ Ｐゴシック" charset="0"/>
                <a:cs typeface="ＭＳ Ｐゴシック" charset="0"/>
              </a:defRPr>
            </a:lvl1pPr>
          </a:lstStyle>
          <a:p>
            <a:r>
              <a:rPr lang="en-US" dirty="0" smtClean="0"/>
              <a:t>Click to edit Master title style</a:t>
            </a:r>
            <a:endParaRPr lang="en-GB" dirty="0"/>
          </a:p>
        </p:txBody>
      </p:sp>
      <p:sp>
        <p:nvSpPr>
          <p:cNvPr id="2" name="Slide Number Placeholder 1"/>
          <p:cNvSpPr>
            <a:spLocks noGrp="1"/>
          </p:cNvSpPr>
          <p:nvPr>
            <p:ph type="sldNum" sz="quarter" idx="10"/>
          </p:nvPr>
        </p:nvSpPr>
        <p:spPr/>
        <p:txBody>
          <a:bodyPr/>
          <a:lstStyle/>
          <a:p>
            <a:fld id="{FF1FF72B-FD9A-47D5-8BF7-3039EF6E51FB}" type="slidenum">
              <a:rPr lang="en-US" smtClean="0"/>
              <a:t>‹#›</a:t>
            </a:fld>
            <a:endParaRPr lang="en-US" dirty="0"/>
          </a:p>
        </p:txBody>
      </p:sp>
    </p:spTree>
    <p:extLst>
      <p:ext uri="{BB962C8B-B14F-4D97-AF65-F5344CB8AC3E}">
        <p14:creationId xmlns:p14="http://schemas.microsoft.com/office/powerpoint/2010/main" val="395536983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2" name="PP_04_Header.jpg"/>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0" y="279"/>
            <a:ext cx="7315200" cy="658367"/>
          </a:xfrm>
          <a:prstGeom prst="rect">
            <a:avLst/>
          </a:prstGeom>
        </p:spPr>
      </p:pic>
      <p:sp>
        <p:nvSpPr>
          <p:cNvPr id="3" name="Text Box 10"/>
          <p:cNvSpPr txBox="1">
            <a:spLocks noChangeArrowheads="1"/>
          </p:cNvSpPr>
          <p:nvPr userDrawn="1"/>
        </p:nvSpPr>
        <p:spPr bwMode="auto">
          <a:xfrm>
            <a:off x="295275" y="227957"/>
            <a:ext cx="6345238" cy="38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baseline="0" dirty="0">
                <a:solidFill>
                  <a:schemeClr val="bg2"/>
                </a:solidFill>
                <a:effectLst>
                  <a:outerShdw blurRad="50800" dist="38100" dir="2700000" algn="tl" rotWithShape="0">
                    <a:schemeClr val="accent4">
                      <a:alpha val="43000"/>
                    </a:schemeClr>
                  </a:outerShdw>
                </a:effectLst>
                <a:latin typeface="Georgia" panose="02040502050405020303" pitchFamily="18" charset="0"/>
              </a:rPr>
              <a:t>Edit this text to create a Heading</a:t>
            </a:r>
          </a:p>
        </p:txBody>
      </p:sp>
      <p:sp>
        <p:nvSpPr>
          <p:cNvPr id="4" name="Rectangle 3"/>
          <p:cNvSpPr txBox="1">
            <a:spLocks noChangeArrowheads="1"/>
          </p:cNvSpPr>
          <p:nvPr userDrawn="1"/>
        </p:nvSpPr>
        <p:spPr>
          <a:xfrm>
            <a:off x="279400" y="762000"/>
            <a:ext cx="6807200" cy="3124200"/>
          </a:xfrm>
          <a:prstGeom prst="rect">
            <a:avLst/>
          </a:prstGeom>
        </p:spPr>
        <p:txBody>
          <a:bodyPr/>
          <a:lstStyle>
            <a:lvl1pPr marL="273050" indent="-273050" algn="l" rtl="0" eaLnBrk="0" fontAlgn="base" hangingPunct="0">
              <a:lnSpc>
                <a:spcPct val="110000"/>
              </a:lnSpc>
              <a:spcBef>
                <a:spcPts val="475"/>
              </a:spcBef>
              <a:spcAft>
                <a:spcPts val="475"/>
              </a:spcAft>
              <a:buClr>
                <a:schemeClr val="accent6"/>
              </a:buClr>
              <a:buSzPct val="110000"/>
              <a:buChar char="•"/>
              <a:defRPr sz="2500">
                <a:solidFill>
                  <a:schemeClr val="tx1"/>
                </a:solidFill>
                <a:effectLst/>
                <a:latin typeface="+mn-lt"/>
                <a:ea typeface="ＭＳ Ｐゴシック" pitchFamily="-108" charset="-128"/>
                <a:cs typeface="ＭＳ Ｐゴシック" pitchFamily="-108" charset="-128"/>
              </a:defRPr>
            </a:lvl1pPr>
            <a:lvl2pPr marL="593725" indent="-228600" algn="l" rtl="0" eaLnBrk="0" fontAlgn="base" hangingPunct="0">
              <a:lnSpc>
                <a:spcPct val="110000"/>
              </a:lnSpc>
              <a:spcBef>
                <a:spcPts val="475"/>
              </a:spcBef>
              <a:spcAft>
                <a:spcPts val="475"/>
              </a:spcAft>
              <a:buClr>
                <a:schemeClr val="accent6"/>
              </a:buClr>
              <a:buSzPct val="110000"/>
              <a:buFont typeface="Arial" charset="0"/>
              <a:buChar char="–"/>
              <a:defRPr sz="2100">
                <a:solidFill>
                  <a:schemeClr val="tx1"/>
                </a:solidFill>
                <a:effectLst/>
                <a:latin typeface="+mn-lt"/>
                <a:ea typeface="ＭＳ Ｐゴシック" pitchFamily="-108" charset="-128"/>
              </a:defRPr>
            </a:lvl2pPr>
            <a:lvl3pPr marL="914400" indent="-182563" algn="l" rtl="0" eaLnBrk="0" fontAlgn="base" hangingPunct="0">
              <a:lnSpc>
                <a:spcPct val="110000"/>
              </a:lnSpc>
              <a:spcBef>
                <a:spcPts val="475"/>
              </a:spcBef>
              <a:spcAft>
                <a:spcPts val="475"/>
              </a:spcAft>
              <a:buClr>
                <a:schemeClr val="accent6"/>
              </a:buClr>
              <a:buSzPct val="110000"/>
              <a:buChar char="•"/>
              <a:defRPr sz="1700">
                <a:solidFill>
                  <a:schemeClr val="tx1"/>
                </a:solidFill>
                <a:effectLst/>
                <a:latin typeface="+mn-lt"/>
                <a:ea typeface="ＭＳ Ｐゴシック" pitchFamily="-108" charset="-128"/>
              </a:defRPr>
            </a:lvl3pPr>
            <a:lvl4pPr marL="1279525" indent="-182563" algn="l" rtl="0" eaLnBrk="0" fontAlgn="base" hangingPunct="0">
              <a:lnSpc>
                <a:spcPct val="110000"/>
              </a:lnSpc>
              <a:spcBef>
                <a:spcPts val="475"/>
              </a:spcBef>
              <a:spcAft>
                <a:spcPts val="475"/>
              </a:spcAft>
              <a:buClr>
                <a:schemeClr val="accent6"/>
              </a:buClr>
              <a:buSzPct val="110000"/>
              <a:buFont typeface="Arial" charset="0"/>
              <a:buChar char="–"/>
              <a:defRPr sz="1600">
                <a:solidFill>
                  <a:schemeClr val="tx1"/>
                </a:solidFill>
                <a:effectLst/>
                <a:latin typeface="+mn-lt"/>
                <a:ea typeface="ＭＳ Ｐゴシック" pitchFamily="-108" charset="-128"/>
              </a:defRPr>
            </a:lvl4pPr>
            <a:lvl5pPr marL="1644650" indent="-182563" algn="l" rtl="0" eaLnBrk="0" fontAlgn="base" hangingPunct="0">
              <a:lnSpc>
                <a:spcPct val="110000"/>
              </a:lnSpc>
              <a:spcBef>
                <a:spcPts val="475"/>
              </a:spcBef>
              <a:spcAft>
                <a:spcPts val="475"/>
              </a:spcAft>
              <a:buClr>
                <a:schemeClr val="accent6"/>
              </a:buClr>
              <a:buSzPct val="110000"/>
              <a:buFont typeface="Arial" charset="0"/>
              <a:buChar char="›"/>
              <a:defRPr sz="1600">
                <a:solidFill>
                  <a:schemeClr val="tx1"/>
                </a:solidFill>
                <a:effectLst/>
                <a:latin typeface="+mn-lt"/>
                <a:ea typeface="ＭＳ Ｐゴシック" pitchFamily="-108" charset="-128"/>
              </a:defRPr>
            </a:lvl5pPr>
            <a:lvl6pPr marL="2011680" indent="-182880" algn="l" rtl="0" fontAlgn="base">
              <a:lnSpc>
                <a:spcPct val="110000"/>
              </a:lnSpc>
              <a:spcBef>
                <a:spcPts val="480"/>
              </a:spcBef>
              <a:spcAft>
                <a:spcPts val="480"/>
              </a:spcAft>
              <a:buClr>
                <a:schemeClr val="accent2"/>
              </a:buClr>
              <a:buSzPct val="110000"/>
              <a:buFont typeface="Arial" pitchFamily="-108" charset="0"/>
              <a:buChar char="›"/>
              <a:defRPr sz="1600">
                <a:solidFill>
                  <a:schemeClr val="tx2"/>
                </a:solidFill>
                <a:latin typeface="+mn-lt"/>
                <a:ea typeface="ＭＳ Ｐゴシック" pitchFamily="-108" charset="-128"/>
              </a:defRPr>
            </a:lvl6pPr>
            <a:lvl7pPr marL="2377440" indent="-182880" algn="l" rtl="0" fontAlgn="base">
              <a:lnSpc>
                <a:spcPct val="110000"/>
              </a:lnSpc>
              <a:spcBef>
                <a:spcPts val="480"/>
              </a:spcBef>
              <a:spcAft>
                <a:spcPts val="480"/>
              </a:spcAft>
              <a:buClr>
                <a:schemeClr val="accent2"/>
              </a:buClr>
              <a:buSzPct val="110000"/>
              <a:buFont typeface="Arial" pitchFamily="-108" charset="0"/>
              <a:buChar char="›"/>
              <a:defRPr sz="1600">
                <a:solidFill>
                  <a:schemeClr val="tx2"/>
                </a:solidFill>
                <a:latin typeface="+mn-lt"/>
                <a:ea typeface="ＭＳ Ｐゴシック" pitchFamily="-108" charset="-128"/>
              </a:defRPr>
            </a:lvl7pPr>
            <a:lvl8pPr marL="2743200" indent="-182880" algn="l" rtl="0" fontAlgn="base">
              <a:lnSpc>
                <a:spcPct val="110000"/>
              </a:lnSpc>
              <a:spcBef>
                <a:spcPts val="480"/>
              </a:spcBef>
              <a:spcAft>
                <a:spcPts val="480"/>
              </a:spcAft>
              <a:buClr>
                <a:schemeClr val="accent2"/>
              </a:buClr>
              <a:buSzPct val="110000"/>
              <a:buFont typeface="Arial" pitchFamily="-108" charset="0"/>
              <a:buChar char="›"/>
              <a:defRPr sz="1600">
                <a:solidFill>
                  <a:schemeClr val="tx2"/>
                </a:solidFill>
                <a:latin typeface="+mn-lt"/>
                <a:ea typeface="ＭＳ Ｐゴシック" pitchFamily="-108" charset="-128"/>
              </a:defRPr>
            </a:lvl8pPr>
            <a:lvl9pPr marL="3108960" indent="-182880" algn="l" rtl="0" fontAlgn="base">
              <a:lnSpc>
                <a:spcPct val="110000"/>
              </a:lnSpc>
              <a:spcBef>
                <a:spcPts val="480"/>
              </a:spcBef>
              <a:spcAft>
                <a:spcPts val="480"/>
              </a:spcAft>
              <a:buClr>
                <a:schemeClr val="accent2"/>
              </a:buClr>
              <a:buSzPct val="110000"/>
              <a:buFont typeface="Arial" pitchFamily="-108" charset="0"/>
              <a:buChar char="›"/>
              <a:defRPr sz="1600">
                <a:solidFill>
                  <a:schemeClr val="tx2"/>
                </a:solidFill>
                <a:latin typeface="+mn-lt"/>
                <a:ea typeface="ＭＳ Ｐゴシック" pitchFamily="-108" charset="-128"/>
              </a:defRPr>
            </a:lvl9pPr>
          </a:lstStyle>
          <a:p>
            <a:pPr eaLnBrk="1" hangingPunct="1">
              <a:lnSpc>
                <a:spcPct val="100000"/>
              </a:lnSpc>
              <a:spcBef>
                <a:spcPts val="600"/>
              </a:spcBef>
              <a:spcAft>
                <a:spcPts val="600"/>
              </a:spcAft>
              <a:buFont typeface="Wingdings" pitchFamily="-112" charset="2"/>
              <a:buChar char="§"/>
              <a:defRPr/>
            </a:pPr>
            <a:r>
              <a:rPr lang="en-US" sz="1800" baseline="0" dirty="0" smtClean="0">
                <a:latin typeface="Georgia" panose="02040502050405020303" pitchFamily="18" charset="0"/>
                <a:ea typeface="ＭＳ Ｐゴシック" pitchFamily="-112" charset="-128"/>
              </a:rPr>
              <a:t>This subtitle is 20 points </a:t>
            </a:r>
          </a:p>
          <a:p>
            <a:pPr eaLnBrk="1" hangingPunct="1">
              <a:lnSpc>
                <a:spcPct val="100000"/>
              </a:lnSpc>
              <a:spcBef>
                <a:spcPts val="600"/>
              </a:spcBef>
              <a:spcAft>
                <a:spcPts val="600"/>
              </a:spcAft>
              <a:buFont typeface="Wingdings" pitchFamily="-112" charset="2"/>
              <a:buChar char="§"/>
              <a:defRPr/>
            </a:pPr>
            <a:r>
              <a:rPr lang="en-US" sz="1800" baseline="0" dirty="0" smtClean="0">
                <a:latin typeface="Georgia" panose="02040502050405020303" pitchFamily="18" charset="0"/>
                <a:ea typeface="ＭＳ Ｐゴシック" pitchFamily="-112" charset="-128"/>
              </a:rPr>
              <a:t>Bullets are blue</a:t>
            </a:r>
          </a:p>
          <a:p>
            <a:pPr eaLnBrk="1" hangingPunct="1">
              <a:lnSpc>
                <a:spcPct val="100000"/>
              </a:lnSpc>
              <a:spcBef>
                <a:spcPts val="600"/>
              </a:spcBef>
              <a:spcAft>
                <a:spcPts val="600"/>
              </a:spcAft>
              <a:buFont typeface="Wingdings" pitchFamily="-112" charset="2"/>
              <a:buChar char="§"/>
              <a:defRPr/>
            </a:pPr>
            <a:r>
              <a:rPr lang="en-US" sz="1800" baseline="0" dirty="0" smtClean="0">
                <a:latin typeface="Georgia" panose="02040502050405020303" pitchFamily="18" charset="0"/>
                <a:ea typeface="ＭＳ Ｐゴシック" pitchFamily="-112" charset="-128"/>
              </a:rPr>
              <a:t>They have 110% line spacing, 2 points before &amp; after</a:t>
            </a:r>
          </a:p>
          <a:p>
            <a:pPr eaLnBrk="1" hangingPunct="1">
              <a:lnSpc>
                <a:spcPct val="100000"/>
              </a:lnSpc>
              <a:spcBef>
                <a:spcPts val="600"/>
              </a:spcBef>
              <a:spcAft>
                <a:spcPts val="600"/>
              </a:spcAft>
              <a:buFont typeface="Wingdings" pitchFamily="-112" charset="2"/>
              <a:buChar char="§"/>
              <a:defRPr/>
            </a:pPr>
            <a:r>
              <a:rPr lang="en-US" sz="1800" baseline="0" dirty="0" smtClean="0">
                <a:latin typeface="Georgia" panose="02040502050405020303" pitchFamily="18" charset="0"/>
                <a:ea typeface="ＭＳ Ｐゴシック" pitchFamily="-112" charset="-128"/>
              </a:rPr>
              <a:t>Longer bullets in the form of a paragraph are harder to read if there is insufficient line spacing. This is the maximum recommended number of lines per slide (seven).</a:t>
            </a:r>
          </a:p>
          <a:p>
            <a:pPr lvl="1" eaLnBrk="1" hangingPunct="1">
              <a:lnSpc>
                <a:spcPct val="100000"/>
              </a:lnSpc>
              <a:spcBef>
                <a:spcPts val="600"/>
              </a:spcBef>
              <a:spcAft>
                <a:spcPts val="600"/>
              </a:spcAft>
              <a:buFont typeface="Wingdings" pitchFamily="-112" charset="2"/>
              <a:buChar char="§"/>
              <a:defRPr/>
            </a:pPr>
            <a:r>
              <a:rPr lang="en-US" sz="1600" baseline="0" dirty="0" smtClean="0">
                <a:latin typeface="Georgia" panose="02040502050405020303" pitchFamily="18" charset="0"/>
                <a:ea typeface="ＭＳ Ｐゴシック" pitchFamily="-112" charset="-128"/>
              </a:rPr>
              <a:t>Sub bullets look like this</a:t>
            </a:r>
            <a:endParaRPr lang="en-US" sz="1600" baseline="0" dirty="0" smtClean="0">
              <a:effectLst>
                <a:outerShdw blurRad="38100" dist="38100" dir="2700000" algn="tl">
                  <a:srgbClr val="C0C0C0"/>
                </a:outerShdw>
              </a:effectLst>
              <a:latin typeface="Georgia" panose="02040502050405020303" pitchFamily="18" charset="0"/>
              <a:ea typeface="ＭＳ Ｐゴシック" pitchFamily="-112" charset="-128"/>
            </a:endParaRPr>
          </a:p>
        </p:txBody>
      </p:sp>
      <p:sp>
        <p:nvSpPr>
          <p:cNvPr id="5" name="Slide Number Placeholder 4"/>
          <p:cNvSpPr>
            <a:spLocks noGrp="1"/>
          </p:cNvSpPr>
          <p:nvPr>
            <p:ph type="sldNum" sz="quarter" idx="4"/>
          </p:nvPr>
        </p:nvSpPr>
        <p:spPr>
          <a:xfrm>
            <a:off x="5592762" y="3813175"/>
            <a:ext cx="1646238" cy="219075"/>
          </a:xfrm>
          <a:prstGeom prst="rect">
            <a:avLst/>
          </a:prstGeom>
        </p:spPr>
        <p:txBody>
          <a:bodyPr vert="horz" lIns="91440" tIns="45720" rIns="91440" bIns="45720" rtlCol="0" anchor="ctr"/>
          <a:lstStyle>
            <a:lvl1pPr algn="r">
              <a:defRPr sz="1600" baseline="0">
                <a:solidFill>
                  <a:schemeClr val="tx1">
                    <a:tint val="75000"/>
                  </a:schemeClr>
                </a:solidFill>
                <a:latin typeface="Georgia" panose="02040502050405020303" pitchFamily="18" charset="0"/>
              </a:defRPr>
            </a:lvl1pPr>
          </a:lstStyle>
          <a:p>
            <a:fld id="{FF1FF72B-FD9A-47D5-8BF7-3039EF6E51FB}" type="slidenum">
              <a:rPr lang="en-US" smtClean="0"/>
              <a:pPr/>
              <a:t>‹#›</a:t>
            </a:fld>
            <a:endParaRPr lang="en-US" dirty="0"/>
          </a:p>
        </p:txBody>
      </p:sp>
    </p:spTree>
  </p:cSld>
  <p:clrMap bg1="dk2" tx1="lt1" bg2="dk1" tx2="lt2" accent1="accent1" accent2="accent2" accent3="accent3" accent4="accent4" accent5="accent5" accent6="accent6" hlink="hlink" folHlink="folHlink"/>
  <p:sldLayoutIdLst>
    <p:sldLayoutId id="2147483651" r:id="rId1"/>
    <p:sldLayoutId id="2147483652" r:id="rId2"/>
    <p:sldLayoutId id="2147483653" r:id="rId3"/>
  </p:sldLayoutIdLst>
  <p:timing>
    <p:tnLst>
      <p:par>
        <p:cTn id="1" dur="indefinite" restart="never" nodeType="tmRoot"/>
      </p:par>
    </p:tnLst>
  </p:timing>
  <p:hf hdr="0" ftr="0" dt="0"/>
  <p:txStyles>
    <p:titleStyle>
      <a:lvl1pPr algn="l" rtl="0" eaLnBrk="0" fontAlgn="base" hangingPunct="0">
        <a:spcBef>
          <a:spcPct val="0"/>
        </a:spcBef>
        <a:spcAft>
          <a:spcPct val="0"/>
        </a:spcAft>
        <a:defRPr sz="3000" b="1">
          <a:solidFill>
            <a:schemeClr val="bg2"/>
          </a:solidFill>
          <a:effectLst/>
          <a:latin typeface="+mj-lt"/>
          <a:ea typeface="ＭＳ Ｐゴシック" pitchFamily="-108" charset="-128"/>
          <a:cs typeface="ＭＳ Ｐゴシック" pitchFamily="-108" charset="-128"/>
        </a:defRPr>
      </a:lvl1pPr>
      <a:lvl2pPr algn="l" rtl="0" eaLnBrk="0" fontAlgn="base" hangingPunct="0">
        <a:spcBef>
          <a:spcPct val="0"/>
        </a:spcBef>
        <a:spcAft>
          <a:spcPct val="0"/>
        </a:spcAft>
        <a:defRPr sz="3000" b="1">
          <a:solidFill>
            <a:srgbClr val="363636"/>
          </a:solidFill>
          <a:latin typeface="Arial" pitchFamily="-108" charset="0"/>
          <a:ea typeface="ＭＳ Ｐゴシック" pitchFamily="-108" charset="-128"/>
          <a:cs typeface="ＭＳ Ｐゴシック" pitchFamily="-108" charset="-128"/>
        </a:defRPr>
      </a:lvl2pPr>
      <a:lvl3pPr algn="l" rtl="0" eaLnBrk="0" fontAlgn="base" hangingPunct="0">
        <a:spcBef>
          <a:spcPct val="0"/>
        </a:spcBef>
        <a:spcAft>
          <a:spcPct val="0"/>
        </a:spcAft>
        <a:defRPr sz="3000" b="1">
          <a:solidFill>
            <a:srgbClr val="363636"/>
          </a:solidFill>
          <a:latin typeface="Arial" pitchFamily="-108" charset="0"/>
          <a:ea typeface="ＭＳ Ｐゴシック" pitchFamily="-108" charset="-128"/>
          <a:cs typeface="ＭＳ Ｐゴシック" pitchFamily="-108" charset="-128"/>
        </a:defRPr>
      </a:lvl3pPr>
      <a:lvl4pPr algn="l" rtl="0" eaLnBrk="0" fontAlgn="base" hangingPunct="0">
        <a:spcBef>
          <a:spcPct val="0"/>
        </a:spcBef>
        <a:spcAft>
          <a:spcPct val="0"/>
        </a:spcAft>
        <a:defRPr sz="3000" b="1">
          <a:solidFill>
            <a:srgbClr val="363636"/>
          </a:solidFill>
          <a:latin typeface="Arial" pitchFamily="-108" charset="0"/>
          <a:ea typeface="ＭＳ Ｐゴシック" pitchFamily="-108" charset="-128"/>
          <a:cs typeface="ＭＳ Ｐゴシック" pitchFamily="-108" charset="-128"/>
        </a:defRPr>
      </a:lvl4pPr>
      <a:lvl5pPr algn="l" rtl="0" eaLnBrk="0" fontAlgn="base" hangingPunct="0">
        <a:spcBef>
          <a:spcPct val="0"/>
        </a:spcBef>
        <a:spcAft>
          <a:spcPct val="0"/>
        </a:spcAft>
        <a:defRPr sz="3000" b="1">
          <a:solidFill>
            <a:srgbClr val="363636"/>
          </a:solidFill>
          <a:latin typeface="Arial" pitchFamily="-108" charset="0"/>
          <a:ea typeface="ＭＳ Ｐゴシック" pitchFamily="-108" charset="-128"/>
          <a:cs typeface="ＭＳ Ｐゴシック" pitchFamily="-108" charset="-128"/>
        </a:defRPr>
      </a:lvl5pPr>
      <a:lvl6pPr marL="365760" algn="l" rtl="0" fontAlgn="base">
        <a:spcBef>
          <a:spcPct val="0"/>
        </a:spcBef>
        <a:spcAft>
          <a:spcPct val="0"/>
        </a:spcAft>
        <a:defRPr sz="3000" b="1">
          <a:solidFill>
            <a:schemeClr val="tx2"/>
          </a:solidFill>
          <a:latin typeface="Arial" pitchFamily="-108" charset="0"/>
        </a:defRPr>
      </a:lvl6pPr>
      <a:lvl7pPr marL="731520" algn="l" rtl="0" fontAlgn="base">
        <a:spcBef>
          <a:spcPct val="0"/>
        </a:spcBef>
        <a:spcAft>
          <a:spcPct val="0"/>
        </a:spcAft>
        <a:defRPr sz="3000" b="1">
          <a:solidFill>
            <a:schemeClr val="tx2"/>
          </a:solidFill>
          <a:latin typeface="Arial" pitchFamily="-108" charset="0"/>
        </a:defRPr>
      </a:lvl7pPr>
      <a:lvl8pPr marL="1097280" algn="l" rtl="0" fontAlgn="base">
        <a:spcBef>
          <a:spcPct val="0"/>
        </a:spcBef>
        <a:spcAft>
          <a:spcPct val="0"/>
        </a:spcAft>
        <a:defRPr sz="3000" b="1">
          <a:solidFill>
            <a:schemeClr val="tx2"/>
          </a:solidFill>
          <a:latin typeface="Arial" pitchFamily="-108" charset="0"/>
        </a:defRPr>
      </a:lvl8pPr>
      <a:lvl9pPr marL="1463040" algn="l" rtl="0" fontAlgn="base">
        <a:spcBef>
          <a:spcPct val="0"/>
        </a:spcBef>
        <a:spcAft>
          <a:spcPct val="0"/>
        </a:spcAft>
        <a:defRPr sz="3000" b="1">
          <a:solidFill>
            <a:schemeClr val="tx2"/>
          </a:solidFill>
          <a:latin typeface="Arial" pitchFamily="-108" charset="0"/>
        </a:defRPr>
      </a:lvl9pPr>
    </p:titleStyle>
    <p:bodyStyle>
      <a:lvl1pPr marL="273050" indent="-273050" algn="l" rtl="0" eaLnBrk="0" fontAlgn="base" hangingPunct="0">
        <a:lnSpc>
          <a:spcPct val="110000"/>
        </a:lnSpc>
        <a:spcBef>
          <a:spcPts val="475"/>
        </a:spcBef>
        <a:spcAft>
          <a:spcPts val="475"/>
        </a:spcAft>
        <a:buClr>
          <a:schemeClr val="accent6"/>
        </a:buClr>
        <a:buSzPct val="110000"/>
        <a:buChar char="•"/>
        <a:defRPr sz="2500">
          <a:solidFill>
            <a:schemeClr val="tx1"/>
          </a:solidFill>
          <a:effectLst/>
          <a:latin typeface="+mn-lt"/>
          <a:ea typeface="ＭＳ Ｐゴシック" pitchFamily="-108" charset="-128"/>
          <a:cs typeface="ＭＳ Ｐゴシック" pitchFamily="-108" charset="-128"/>
        </a:defRPr>
      </a:lvl1pPr>
      <a:lvl2pPr marL="593725" indent="-228600" algn="l" rtl="0" eaLnBrk="0" fontAlgn="base" hangingPunct="0">
        <a:lnSpc>
          <a:spcPct val="110000"/>
        </a:lnSpc>
        <a:spcBef>
          <a:spcPts val="475"/>
        </a:spcBef>
        <a:spcAft>
          <a:spcPts val="475"/>
        </a:spcAft>
        <a:buClr>
          <a:schemeClr val="accent6"/>
        </a:buClr>
        <a:buSzPct val="110000"/>
        <a:buFont typeface="Arial" charset="0"/>
        <a:buChar char="–"/>
        <a:defRPr sz="2100">
          <a:solidFill>
            <a:schemeClr val="tx1"/>
          </a:solidFill>
          <a:effectLst/>
          <a:latin typeface="+mn-lt"/>
          <a:ea typeface="ＭＳ Ｐゴシック" pitchFamily="-108" charset="-128"/>
        </a:defRPr>
      </a:lvl2pPr>
      <a:lvl3pPr marL="914400" indent="-182563" algn="l" rtl="0" eaLnBrk="0" fontAlgn="base" hangingPunct="0">
        <a:lnSpc>
          <a:spcPct val="110000"/>
        </a:lnSpc>
        <a:spcBef>
          <a:spcPts val="475"/>
        </a:spcBef>
        <a:spcAft>
          <a:spcPts val="475"/>
        </a:spcAft>
        <a:buClr>
          <a:schemeClr val="accent6"/>
        </a:buClr>
        <a:buSzPct val="110000"/>
        <a:buChar char="•"/>
        <a:defRPr sz="1700">
          <a:solidFill>
            <a:schemeClr val="tx1"/>
          </a:solidFill>
          <a:effectLst/>
          <a:latin typeface="+mn-lt"/>
          <a:ea typeface="ＭＳ Ｐゴシック" pitchFamily="-108" charset="-128"/>
        </a:defRPr>
      </a:lvl3pPr>
      <a:lvl4pPr marL="1279525" indent="-182563" algn="l" rtl="0" eaLnBrk="0" fontAlgn="base" hangingPunct="0">
        <a:lnSpc>
          <a:spcPct val="110000"/>
        </a:lnSpc>
        <a:spcBef>
          <a:spcPts val="475"/>
        </a:spcBef>
        <a:spcAft>
          <a:spcPts val="475"/>
        </a:spcAft>
        <a:buClr>
          <a:schemeClr val="accent6"/>
        </a:buClr>
        <a:buSzPct val="110000"/>
        <a:buFont typeface="Arial" charset="0"/>
        <a:buChar char="–"/>
        <a:defRPr sz="1600">
          <a:solidFill>
            <a:schemeClr val="tx1"/>
          </a:solidFill>
          <a:effectLst/>
          <a:latin typeface="+mn-lt"/>
          <a:ea typeface="ＭＳ Ｐゴシック" pitchFamily="-108" charset="-128"/>
        </a:defRPr>
      </a:lvl4pPr>
      <a:lvl5pPr marL="1644650" indent="-182563" algn="l" rtl="0" eaLnBrk="0" fontAlgn="base" hangingPunct="0">
        <a:lnSpc>
          <a:spcPct val="110000"/>
        </a:lnSpc>
        <a:spcBef>
          <a:spcPts val="475"/>
        </a:spcBef>
        <a:spcAft>
          <a:spcPts val="475"/>
        </a:spcAft>
        <a:buClr>
          <a:schemeClr val="accent6"/>
        </a:buClr>
        <a:buSzPct val="110000"/>
        <a:buFont typeface="Arial" charset="0"/>
        <a:buChar char="›"/>
        <a:defRPr sz="1600">
          <a:solidFill>
            <a:schemeClr val="tx1"/>
          </a:solidFill>
          <a:effectLst/>
          <a:latin typeface="+mn-lt"/>
          <a:ea typeface="ＭＳ Ｐゴシック" pitchFamily="-108" charset="-128"/>
        </a:defRPr>
      </a:lvl5pPr>
      <a:lvl6pPr marL="2011680" indent="-182880" algn="l" rtl="0" fontAlgn="base">
        <a:lnSpc>
          <a:spcPct val="110000"/>
        </a:lnSpc>
        <a:spcBef>
          <a:spcPts val="480"/>
        </a:spcBef>
        <a:spcAft>
          <a:spcPts val="480"/>
        </a:spcAft>
        <a:buClr>
          <a:schemeClr val="accent2"/>
        </a:buClr>
        <a:buSzPct val="110000"/>
        <a:buFont typeface="Arial" pitchFamily="-108" charset="0"/>
        <a:buChar char="›"/>
        <a:defRPr sz="1600">
          <a:solidFill>
            <a:schemeClr val="tx2"/>
          </a:solidFill>
          <a:latin typeface="+mn-lt"/>
          <a:ea typeface="ＭＳ Ｐゴシック" pitchFamily="-108" charset="-128"/>
        </a:defRPr>
      </a:lvl6pPr>
      <a:lvl7pPr marL="2377440" indent="-182880" algn="l" rtl="0" fontAlgn="base">
        <a:lnSpc>
          <a:spcPct val="110000"/>
        </a:lnSpc>
        <a:spcBef>
          <a:spcPts val="480"/>
        </a:spcBef>
        <a:spcAft>
          <a:spcPts val="480"/>
        </a:spcAft>
        <a:buClr>
          <a:schemeClr val="accent2"/>
        </a:buClr>
        <a:buSzPct val="110000"/>
        <a:buFont typeface="Arial" pitchFamily="-108" charset="0"/>
        <a:buChar char="›"/>
        <a:defRPr sz="1600">
          <a:solidFill>
            <a:schemeClr val="tx2"/>
          </a:solidFill>
          <a:latin typeface="+mn-lt"/>
          <a:ea typeface="ＭＳ Ｐゴシック" pitchFamily="-108" charset="-128"/>
        </a:defRPr>
      </a:lvl7pPr>
      <a:lvl8pPr marL="2743200" indent="-182880" algn="l" rtl="0" fontAlgn="base">
        <a:lnSpc>
          <a:spcPct val="110000"/>
        </a:lnSpc>
        <a:spcBef>
          <a:spcPts val="480"/>
        </a:spcBef>
        <a:spcAft>
          <a:spcPts val="480"/>
        </a:spcAft>
        <a:buClr>
          <a:schemeClr val="accent2"/>
        </a:buClr>
        <a:buSzPct val="110000"/>
        <a:buFont typeface="Arial" pitchFamily="-108" charset="0"/>
        <a:buChar char="›"/>
        <a:defRPr sz="1600">
          <a:solidFill>
            <a:schemeClr val="tx2"/>
          </a:solidFill>
          <a:latin typeface="+mn-lt"/>
          <a:ea typeface="ＭＳ Ｐゴシック" pitchFamily="-108" charset="-128"/>
        </a:defRPr>
      </a:lvl8pPr>
      <a:lvl9pPr marL="3108960" indent="-182880" algn="l" rtl="0" fontAlgn="base">
        <a:lnSpc>
          <a:spcPct val="110000"/>
        </a:lnSpc>
        <a:spcBef>
          <a:spcPts val="480"/>
        </a:spcBef>
        <a:spcAft>
          <a:spcPts val="480"/>
        </a:spcAft>
        <a:buClr>
          <a:schemeClr val="accent2"/>
        </a:buClr>
        <a:buSzPct val="110000"/>
        <a:buFont typeface="Arial" pitchFamily="-108" charset="0"/>
        <a:buChar char="›"/>
        <a:defRPr sz="1600">
          <a:solidFill>
            <a:schemeClr val="tx2"/>
          </a:solidFill>
          <a:latin typeface="+mn-lt"/>
          <a:ea typeface="ＭＳ Ｐゴシック" pitchFamily="-108" charset="-128"/>
        </a:defRPr>
      </a:lvl9pPr>
    </p:bodyStyle>
    <p:otherStyle>
      <a:defPPr>
        <a:defRPr lang="en-US"/>
      </a:defPPr>
      <a:lvl1pPr marL="0" algn="l" defTabSz="365760" rtl="0" eaLnBrk="1" latinLnBrk="0" hangingPunct="1">
        <a:defRPr sz="1400" kern="1200">
          <a:solidFill>
            <a:schemeClr val="tx1"/>
          </a:solidFill>
          <a:latin typeface="+mn-lt"/>
          <a:ea typeface="+mn-ea"/>
          <a:cs typeface="+mn-cs"/>
        </a:defRPr>
      </a:lvl1pPr>
      <a:lvl2pPr marL="365760" algn="l" defTabSz="365760" rtl="0" eaLnBrk="1" latinLnBrk="0" hangingPunct="1">
        <a:defRPr sz="1400" kern="1200">
          <a:solidFill>
            <a:schemeClr val="tx1"/>
          </a:solidFill>
          <a:latin typeface="+mn-lt"/>
          <a:ea typeface="+mn-ea"/>
          <a:cs typeface="+mn-cs"/>
        </a:defRPr>
      </a:lvl2pPr>
      <a:lvl3pPr marL="731520" algn="l" defTabSz="365760" rtl="0" eaLnBrk="1" latinLnBrk="0" hangingPunct="1">
        <a:defRPr sz="1400" kern="1200">
          <a:solidFill>
            <a:schemeClr val="tx1"/>
          </a:solidFill>
          <a:latin typeface="+mn-lt"/>
          <a:ea typeface="+mn-ea"/>
          <a:cs typeface="+mn-cs"/>
        </a:defRPr>
      </a:lvl3pPr>
      <a:lvl4pPr marL="1097280" algn="l" defTabSz="365760" rtl="0" eaLnBrk="1" latinLnBrk="0" hangingPunct="1">
        <a:defRPr sz="1400" kern="1200">
          <a:solidFill>
            <a:schemeClr val="tx1"/>
          </a:solidFill>
          <a:latin typeface="+mn-lt"/>
          <a:ea typeface="+mn-ea"/>
          <a:cs typeface="+mn-cs"/>
        </a:defRPr>
      </a:lvl4pPr>
      <a:lvl5pPr marL="1463040" algn="l" defTabSz="365760" rtl="0" eaLnBrk="1" latinLnBrk="0" hangingPunct="1">
        <a:defRPr sz="1400" kern="1200">
          <a:solidFill>
            <a:schemeClr val="tx1"/>
          </a:solidFill>
          <a:latin typeface="+mn-lt"/>
          <a:ea typeface="+mn-ea"/>
          <a:cs typeface="+mn-cs"/>
        </a:defRPr>
      </a:lvl5pPr>
      <a:lvl6pPr marL="1828800" algn="l" defTabSz="365760" rtl="0" eaLnBrk="1" latinLnBrk="0" hangingPunct="1">
        <a:defRPr sz="1400" kern="1200">
          <a:solidFill>
            <a:schemeClr val="tx1"/>
          </a:solidFill>
          <a:latin typeface="+mn-lt"/>
          <a:ea typeface="+mn-ea"/>
          <a:cs typeface="+mn-cs"/>
        </a:defRPr>
      </a:lvl6pPr>
      <a:lvl7pPr marL="2194560" algn="l" defTabSz="365760" rtl="0" eaLnBrk="1" latinLnBrk="0" hangingPunct="1">
        <a:defRPr sz="1400" kern="1200">
          <a:solidFill>
            <a:schemeClr val="tx1"/>
          </a:solidFill>
          <a:latin typeface="+mn-lt"/>
          <a:ea typeface="+mn-ea"/>
          <a:cs typeface="+mn-cs"/>
        </a:defRPr>
      </a:lvl7pPr>
      <a:lvl8pPr marL="2560320" algn="l" defTabSz="365760" rtl="0" eaLnBrk="1" latinLnBrk="0" hangingPunct="1">
        <a:defRPr sz="1400" kern="1200">
          <a:solidFill>
            <a:schemeClr val="tx1"/>
          </a:solidFill>
          <a:latin typeface="+mn-lt"/>
          <a:ea typeface="+mn-ea"/>
          <a:cs typeface="+mn-cs"/>
        </a:defRPr>
      </a:lvl8pPr>
      <a:lvl9pPr marL="2926080" algn="l" defTabSz="36576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png"/><Relationship Id="rId17" Type="http://schemas.openxmlformats.org/officeDocument/2006/relationships/image" Target="../media/image44.png"/><Relationship Id="rId2" Type="http://schemas.openxmlformats.org/officeDocument/2006/relationships/notesSlide" Target="../notesSlides/notesSlide22.xml"/><Relationship Id="rId16"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0.png"/><Relationship Id="rId15" Type="http://schemas.openxmlformats.org/officeDocument/2006/relationships/image" Target="../media/image42.png"/><Relationship Id="rId10" Type="http://schemas.openxmlformats.org/officeDocument/2006/relationships/image" Target="../media/image37.png"/><Relationship Id="rId4" Type="http://schemas.openxmlformats.org/officeDocument/2006/relationships/image" Target="../media/image32.png"/><Relationship Id="rId9" Type="http://schemas.openxmlformats.org/officeDocument/2006/relationships/image" Target="../media/image36.png"/><Relationship Id="rId14" Type="http://schemas.openxmlformats.org/officeDocument/2006/relationships/image" Target="../media/image41.png"/></Relationships>
</file>

<file path=ppt/slides/_rels/slide23.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image" Target="../media/image54.png"/><Relationship Id="rId5" Type="http://schemas.openxmlformats.org/officeDocument/2006/relationships/image" Target="../media/image47.png"/><Relationship Id="rId10" Type="http://schemas.openxmlformats.org/officeDocument/2006/relationships/image" Target="../media/image53.png"/><Relationship Id="rId4" Type="http://schemas.openxmlformats.org/officeDocument/2006/relationships/image" Target="../media/image46.png"/><Relationship Id="rId9" Type="http://schemas.openxmlformats.org/officeDocument/2006/relationships/image" Target="../media/image5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3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0.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8.gif"/><Relationship Id="rId7" Type="http://schemas.openxmlformats.org/officeDocument/2006/relationships/image" Target="../media/image10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228600" y="1071563"/>
            <a:ext cx="6857999" cy="966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GB" sz="2900" dirty="0" smtClean="0">
                <a:solidFill>
                  <a:schemeClr val="bg2"/>
                </a:solidFill>
                <a:effectLst>
                  <a:outerShdw blurRad="50800" dist="38100" dir="2700000" algn="tl" rotWithShape="0">
                    <a:schemeClr val="accent4">
                      <a:alpha val="43000"/>
                    </a:schemeClr>
                  </a:outerShdw>
                </a:effectLst>
                <a:latin typeface="Georgia" panose="02040502050405020303" pitchFamily="18" charset="0"/>
              </a:rPr>
              <a:t>Path Integral Methods for </a:t>
            </a:r>
            <a:r>
              <a:rPr lang="en-GB" sz="2900" dirty="0">
                <a:solidFill>
                  <a:schemeClr val="bg2"/>
                </a:solidFill>
                <a:effectLst>
                  <a:outerShdw blurRad="50800" dist="38100" dir="2700000" algn="tl" rotWithShape="0">
                    <a:schemeClr val="accent4">
                      <a:alpha val="43000"/>
                    </a:schemeClr>
                  </a:outerShdw>
                </a:effectLst>
                <a:latin typeface="Georgia" panose="02040502050405020303" pitchFamily="18" charset="0"/>
              </a:rPr>
              <a:t>Light Transport Simulation: Theory &amp; </a:t>
            </a:r>
            <a:r>
              <a:rPr lang="en-GB" sz="2900" dirty="0" smtClean="0">
                <a:solidFill>
                  <a:schemeClr val="bg2"/>
                </a:solidFill>
                <a:effectLst>
                  <a:outerShdw blurRad="50800" dist="38100" dir="2700000" algn="tl" rotWithShape="0">
                    <a:schemeClr val="accent4">
                      <a:alpha val="43000"/>
                    </a:schemeClr>
                  </a:outerShdw>
                </a:effectLst>
                <a:latin typeface="Georgia" panose="02040502050405020303" pitchFamily="18" charset="0"/>
              </a:rPr>
              <a:t>Practice</a:t>
            </a:r>
            <a:endParaRPr lang="en-US" sz="2900" dirty="0">
              <a:solidFill>
                <a:schemeClr val="bg2"/>
              </a:solidFill>
              <a:effectLst>
                <a:outerShdw blurRad="50800" dist="38100" dir="2700000" algn="tl" rotWithShape="0">
                  <a:schemeClr val="accent4">
                    <a:alpha val="43000"/>
                  </a:schemeClr>
                </a:outerShdw>
              </a:effectLst>
              <a:latin typeface="Georgia" panose="02040502050405020303" pitchFamily="18" charset="0"/>
            </a:endParaRPr>
          </a:p>
        </p:txBody>
      </p:sp>
      <p:sp>
        <p:nvSpPr>
          <p:cNvPr id="3075" name="Text Box 10"/>
          <p:cNvSpPr txBox="1">
            <a:spLocks noChangeArrowheads="1"/>
          </p:cNvSpPr>
          <p:nvPr/>
        </p:nvSpPr>
        <p:spPr bwMode="auto">
          <a:xfrm>
            <a:off x="479425" y="2476500"/>
            <a:ext cx="6343650" cy="920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GB" sz="2200" dirty="0">
                <a:effectLst>
                  <a:outerShdw blurRad="50800" dist="38100" dir="2700000" algn="tl" rotWithShape="0">
                    <a:schemeClr val="accent4">
                      <a:alpha val="43000"/>
                    </a:schemeClr>
                  </a:outerShdw>
                </a:effectLst>
                <a:latin typeface="Georgia" panose="02040502050405020303" pitchFamily="18" charset="0"/>
              </a:rPr>
              <a:t>Introduction to Markov </a:t>
            </a:r>
            <a:r>
              <a:rPr lang="en-GB" sz="2200" dirty="0" smtClean="0">
                <a:effectLst>
                  <a:outerShdw blurRad="50800" dist="38100" dir="2700000" algn="tl" rotWithShape="0">
                    <a:schemeClr val="accent4">
                      <a:alpha val="43000"/>
                    </a:schemeClr>
                  </a:outerShdw>
                </a:effectLst>
                <a:latin typeface="Georgia" panose="02040502050405020303" pitchFamily="18" charset="0"/>
              </a:rPr>
              <a:t>Chain and</a:t>
            </a:r>
            <a:endParaRPr lang="en-GB" sz="2200" dirty="0">
              <a:effectLst>
                <a:outerShdw blurRad="50800" dist="38100" dir="2700000" algn="tl" rotWithShape="0">
                  <a:schemeClr val="accent4">
                    <a:alpha val="43000"/>
                  </a:schemeClr>
                </a:outerShdw>
              </a:effectLst>
              <a:latin typeface="Georgia" panose="02040502050405020303" pitchFamily="18" charset="0"/>
            </a:endParaRPr>
          </a:p>
          <a:p>
            <a:pPr algn="ctr" eaLnBrk="1" hangingPunct="1">
              <a:spcBef>
                <a:spcPct val="50000"/>
              </a:spcBef>
            </a:pPr>
            <a:r>
              <a:rPr lang="en-GB" sz="2200" dirty="0">
                <a:effectLst>
                  <a:outerShdw blurRad="50800" dist="38100" dir="2700000" algn="tl" rotWithShape="0">
                    <a:schemeClr val="accent4">
                      <a:alpha val="43000"/>
                    </a:schemeClr>
                  </a:outerShdw>
                </a:effectLst>
                <a:latin typeface="Georgia" panose="02040502050405020303" pitchFamily="18" charset="0"/>
              </a:rPr>
              <a:t>Sequential Monte Carlo</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Metropolis-Hastings: Example</a:t>
            </a:r>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81100" y="1230311"/>
            <a:ext cx="4952999" cy="2786062"/>
          </a:xfrm>
          <a:prstGeom prst="rect">
            <a:avLst/>
          </a:prstGeom>
        </p:spPr>
      </p:pic>
      <mc:AlternateContent xmlns:mc="http://schemas.openxmlformats.org/markup-compatibility/2006" xmlns:a14="http://schemas.microsoft.com/office/drawing/2010/main">
        <mc:Choice Requires="a14">
          <p:sp>
            <p:nvSpPr>
              <p:cNvPr id="5" name="TextBox 4"/>
              <p:cNvSpPr txBox="1"/>
              <p:nvPr/>
            </p:nvSpPr>
            <p:spPr bwMode="auto">
              <a:xfrm>
                <a:off x="3124200" y="914400"/>
                <a:ext cx="488595" cy="38164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lIns="73152" tIns="36576" rIns="73152" bIns="36576" rtlCol="0">
                <a:spAutoFit/>
              </a:bodyPr>
              <a:lstStyle/>
              <a:p>
                <a:pPr eaLnBrk="1" hangingPunct="1">
                  <a:spcBef>
                    <a:spcPct val="50000"/>
                  </a:spcBef>
                </a:pPr>
                <a14:m>
                  <m:oMathPara xmlns:m="http://schemas.openxmlformats.org/officeDocument/2006/math">
                    <m:oMathParaPr>
                      <m:jc m:val="centerGroup"/>
                    </m:oMathParaPr>
                    <m:oMath xmlns:m="http://schemas.openxmlformats.org/officeDocument/2006/math">
                      <m:sSub>
                        <m:sSubPr>
                          <m:ctrlPr>
                            <a:rPr lang="en-GB" sz="2000" b="1" i="1" smtClean="0">
                              <a:solidFill>
                                <a:schemeClr val="bg2"/>
                              </a:solidFill>
                              <a:effectLst>
                                <a:outerShdw blurRad="50800" dist="38100" dir="2700000" algn="tl" rotWithShape="0">
                                  <a:schemeClr val="accent4">
                                    <a:alpha val="43000"/>
                                  </a:schemeClr>
                                </a:outerShdw>
                              </a:effectLst>
                              <a:latin typeface="Cambria Math" panose="02040503050406030204" pitchFamily="18" charset="0"/>
                            </a:rPr>
                          </m:ctrlPr>
                        </m:sSubPr>
                        <m:e>
                          <m:r>
                            <a:rPr lang="en-US" sz="2000" b="1" i="1" smtClean="0">
                              <a:solidFill>
                                <a:schemeClr val="bg2"/>
                              </a:solidFill>
                              <a:effectLst>
                                <a:outerShdw blurRad="50800" dist="38100" dir="2700000" algn="tl" rotWithShape="0">
                                  <a:schemeClr val="accent4">
                                    <a:alpha val="43000"/>
                                  </a:schemeClr>
                                </a:outerShdw>
                              </a:effectLst>
                              <a:latin typeface="Cambria Math"/>
                            </a:rPr>
                            <m:t>𝒙</m:t>
                          </m:r>
                        </m:e>
                        <m:sub>
                          <m:r>
                            <a:rPr lang="en-US" sz="2000" b="1" i="1" smtClean="0">
                              <a:solidFill>
                                <a:schemeClr val="bg2"/>
                              </a:solidFill>
                              <a:effectLst>
                                <a:outerShdw blurRad="50800" dist="38100" dir="2700000" algn="tl" rotWithShape="0">
                                  <a:schemeClr val="accent4">
                                    <a:alpha val="43000"/>
                                  </a:schemeClr>
                                </a:outerShdw>
                              </a:effectLst>
                              <a:latin typeface="Cambria Math"/>
                            </a:rPr>
                            <m:t>𝟏</m:t>
                          </m:r>
                        </m:sub>
                      </m:sSub>
                    </m:oMath>
                  </m:oMathPara>
                </a14:m>
                <a:endParaRPr lang="en-GB" sz="2000" b="1" dirty="0">
                  <a:solidFill>
                    <a:schemeClr val="bg2"/>
                  </a:solidFill>
                  <a:effectLst>
                    <a:outerShdw blurRad="50800" dist="38100" dir="2700000" algn="tl" rotWithShape="0">
                      <a:schemeClr val="accent4">
                        <a:alpha val="43000"/>
                      </a:schemeClr>
                    </a:outerShdw>
                  </a:effectLst>
                  <a:latin typeface="Arial Bold" charset="0"/>
                </a:endParaRPr>
              </a:p>
            </p:txBody>
          </p:sp>
        </mc:Choice>
        <mc:Fallback xmlns="">
          <p:sp>
            <p:nvSpPr>
              <p:cNvPr id="5" name="TextBox 4"/>
              <p:cNvSpPr txBox="1">
                <a:spLocks noRot="1" noChangeAspect="1" noMove="1" noResize="1" noEditPoints="1" noAdjustHandles="1" noChangeArrowheads="1" noChangeShapeType="1" noTextEdit="1"/>
              </p:cNvSpPr>
              <p:nvPr/>
            </p:nvSpPr>
            <p:spPr bwMode="auto">
              <a:xfrm>
                <a:off x="3124200" y="914400"/>
                <a:ext cx="488595" cy="381643"/>
              </a:xfrm>
              <a:prstGeom prst="rect">
                <a:avLst/>
              </a:prstGeom>
              <a:blipFill rotWithShape="1">
                <a:blip r:embed="rId4"/>
                <a:stretch>
                  <a:fillRect b="-1428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12" name="Circular Arrow 11"/>
          <p:cNvSpPr/>
          <p:nvPr/>
        </p:nvSpPr>
        <p:spPr>
          <a:xfrm rot="16947410" flipH="1">
            <a:off x="2947105" y="414672"/>
            <a:ext cx="742950" cy="762000"/>
          </a:xfrm>
          <a:prstGeom prst="circularArrow">
            <a:avLst>
              <a:gd name="adj1" fmla="val 8576"/>
              <a:gd name="adj2" fmla="val 1049885"/>
              <a:gd name="adj3" fmla="val 20457683"/>
              <a:gd name="adj4" fmla="val 2435948"/>
              <a:gd name="adj5" fmla="val 16621"/>
            </a:avLst>
          </a:prstGeom>
          <a:noFill/>
        </p:spPr>
        <p:style>
          <a:lnRef idx="1">
            <a:schemeClr val="dk1"/>
          </a:lnRef>
          <a:fillRef idx="3">
            <a:schemeClr val="dk1"/>
          </a:fillRef>
          <a:effectRef idx="2">
            <a:schemeClr val="dk1"/>
          </a:effectRef>
          <a:fontRef idx="minor">
            <a:schemeClr val="lt1"/>
          </a:fontRef>
        </p:style>
        <p:txBody>
          <a:bodyPr rtlCol="0" anchor="ctr"/>
          <a:lstStyle/>
          <a:p>
            <a:pPr algn="ctr"/>
            <a:endParaRPr lang="en-GB">
              <a:solidFill>
                <a:schemeClr val="tx1"/>
              </a:solidFill>
            </a:endParaRPr>
          </a:p>
        </p:txBody>
      </p:sp>
      <p:sp>
        <p:nvSpPr>
          <p:cNvPr id="9" name="Circular Arrow 8"/>
          <p:cNvSpPr/>
          <p:nvPr/>
        </p:nvSpPr>
        <p:spPr>
          <a:xfrm flipH="1">
            <a:off x="2032605" y="596900"/>
            <a:ext cx="1447195" cy="838200"/>
          </a:xfrm>
          <a:prstGeom prst="circularArrow">
            <a:avLst>
              <a:gd name="adj1" fmla="val 8576"/>
              <a:gd name="adj2" fmla="val 1049885"/>
              <a:gd name="adj3" fmla="val 20457683"/>
              <a:gd name="adj4" fmla="val 10858471"/>
              <a:gd name="adj5" fmla="val 16621"/>
            </a:avLst>
          </a:prstGeom>
          <a:noFill/>
          <a:ln>
            <a:solidFill>
              <a:schemeClr val="accent6"/>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GB">
              <a:solidFill>
                <a:schemeClr val="tx1"/>
              </a:solidFill>
            </a:endParaRPr>
          </a:p>
        </p:txBody>
      </p:sp>
      <p:sp>
        <p:nvSpPr>
          <p:cNvPr id="2" name="Multiply 1"/>
          <p:cNvSpPr/>
          <p:nvPr/>
        </p:nvSpPr>
        <p:spPr>
          <a:xfrm>
            <a:off x="2489662" y="482921"/>
            <a:ext cx="533079" cy="533079"/>
          </a:xfrm>
          <a:prstGeom prst="mathMultiply">
            <a:avLst>
              <a:gd name="adj1" fmla="val 9485"/>
            </a:avLst>
          </a:prstGeom>
          <a:solidFill>
            <a:schemeClr val="accent6"/>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8" name="Straight Connector 7"/>
          <p:cNvCxnSpPr/>
          <p:nvPr/>
        </p:nvCxnSpPr>
        <p:spPr>
          <a:xfrm>
            <a:off x="2128077" y="3955407"/>
            <a:ext cx="122316" cy="0"/>
          </a:xfrm>
          <a:prstGeom prst="line">
            <a:avLst/>
          </a:prstGeom>
          <a:ln>
            <a:solidFill>
              <a:schemeClr val="bg2"/>
            </a:solidFill>
          </a:ln>
          <a:effectLst/>
        </p:spPr>
        <p:style>
          <a:lnRef idx="3">
            <a:schemeClr val="dk1"/>
          </a:lnRef>
          <a:fillRef idx="0">
            <a:schemeClr val="dk1"/>
          </a:fillRef>
          <a:effectRef idx="2">
            <a:schemeClr val="dk1"/>
          </a:effectRef>
          <a:fontRef idx="minor">
            <a:schemeClr val="tx1"/>
          </a:fontRef>
        </p:style>
      </p:cxnSp>
      <p:cxnSp>
        <p:nvCxnSpPr>
          <p:cNvPr id="15" name="Straight Connector 14"/>
          <p:cNvCxnSpPr/>
          <p:nvPr/>
        </p:nvCxnSpPr>
        <p:spPr>
          <a:xfrm>
            <a:off x="3251135" y="3124200"/>
            <a:ext cx="122316" cy="0"/>
          </a:xfrm>
          <a:prstGeom prst="line">
            <a:avLst/>
          </a:prstGeom>
          <a:ln>
            <a:solidFill>
              <a:schemeClr val="bg2"/>
            </a:solidFill>
          </a:ln>
          <a:effectLst/>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7" name="TextBox 16"/>
              <p:cNvSpPr txBox="1"/>
              <p:nvPr/>
            </p:nvSpPr>
            <p:spPr bwMode="auto">
              <a:xfrm>
                <a:off x="1944937" y="927100"/>
                <a:ext cx="554318" cy="38164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lIns="73152" tIns="36576" rIns="73152" bIns="36576" rtlCol="0">
                <a:spAutoFit/>
              </a:bodyPr>
              <a:lstStyle/>
              <a:p>
                <a:pPr eaLnBrk="1" hangingPunct="1">
                  <a:spcBef>
                    <a:spcPct val="50000"/>
                  </a:spcBef>
                </a:pPr>
                <a14:m>
                  <m:oMathPara xmlns:m="http://schemas.openxmlformats.org/officeDocument/2006/math">
                    <m:oMathParaPr>
                      <m:jc m:val="centerGroup"/>
                    </m:oMathParaPr>
                    <m:oMath xmlns:m="http://schemas.openxmlformats.org/officeDocument/2006/math">
                      <m:sSub>
                        <m:sSubPr>
                          <m:ctrlPr>
                            <a:rPr lang="en-GB" sz="2000" b="1" i="1" smtClean="0">
                              <a:solidFill>
                                <a:schemeClr val="accent6"/>
                              </a:solidFill>
                              <a:effectLst>
                                <a:outerShdw blurRad="50800" dist="38100" dir="2700000" algn="tl" rotWithShape="0">
                                  <a:schemeClr val="accent4">
                                    <a:alpha val="43000"/>
                                  </a:schemeClr>
                                </a:outerShdw>
                              </a:effectLst>
                              <a:latin typeface="Cambria Math" panose="02040503050406030204" pitchFamily="18" charset="0"/>
                            </a:rPr>
                          </m:ctrlPr>
                        </m:sSubPr>
                        <m:e>
                          <m:r>
                            <a:rPr lang="en-US" sz="2000" b="1" i="1" smtClean="0">
                              <a:solidFill>
                                <a:schemeClr val="accent6"/>
                              </a:solidFill>
                              <a:effectLst>
                                <a:outerShdw blurRad="50800" dist="38100" dir="2700000" algn="tl" rotWithShape="0">
                                  <a:schemeClr val="accent4">
                                    <a:alpha val="43000"/>
                                  </a:schemeClr>
                                </a:outerShdw>
                              </a:effectLst>
                              <a:latin typeface="Cambria Math"/>
                            </a:rPr>
                            <m:t>𝒙</m:t>
                          </m:r>
                        </m:e>
                        <m:sub>
                          <m:r>
                            <a:rPr lang="en-US" sz="2000" b="1" i="1" smtClean="0">
                              <a:solidFill>
                                <a:schemeClr val="accent6"/>
                              </a:solidFill>
                              <a:effectLst>
                                <a:outerShdw blurRad="50800" dist="38100" dir="2700000" algn="tl" rotWithShape="0">
                                  <a:schemeClr val="accent4">
                                    <a:alpha val="43000"/>
                                  </a:schemeClr>
                                </a:outerShdw>
                              </a:effectLst>
                              <a:latin typeface="Cambria Math"/>
                            </a:rPr>
                            <m:t>𝟐</m:t>
                          </m:r>
                        </m:sub>
                      </m:sSub>
                      <m:r>
                        <a:rPr lang="en-US" sz="2000" b="1" i="1" smtClean="0">
                          <a:solidFill>
                            <a:schemeClr val="accent6"/>
                          </a:solidFill>
                          <a:effectLst>
                            <a:outerShdw blurRad="50800" dist="38100" dir="2700000" algn="tl" rotWithShape="0">
                              <a:schemeClr val="accent4">
                                <a:alpha val="43000"/>
                              </a:schemeClr>
                            </a:outerShdw>
                          </a:effectLst>
                          <a:latin typeface="Cambria Math"/>
                        </a:rPr>
                        <m:t>′</m:t>
                      </m:r>
                    </m:oMath>
                  </m:oMathPara>
                </a14:m>
                <a:endParaRPr lang="en-GB" sz="2000" b="1" dirty="0">
                  <a:solidFill>
                    <a:schemeClr val="accent6"/>
                  </a:solidFill>
                  <a:effectLst>
                    <a:outerShdw blurRad="50800" dist="38100" dir="2700000" algn="tl" rotWithShape="0">
                      <a:schemeClr val="accent4">
                        <a:alpha val="43000"/>
                      </a:schemeClr>
                    </a:outerShdw>
                  </a:effectLst>
                  <a:latin typeface="Arial Bold" charset="0"/>
                </a:endParaRPr>
              </a:p>
            </p:txBody>
          </p:sp>
        </mc:Choice>
        <mc:Fallback xmlns="">
          <p:sp>
            <p:nvSpPr>
              <p:cNvPr id="17" name="TextBox 16"/>
              <p:cNvSpPr txBox="1">
                <a:spLocks noRot="1" noChangeAspect="1" noMove="1" noResize="1" noEditPoints="1" noAdjustHandles="1" noChangeArrowheads="1" noChangeShapeType="1" noTextEdit="1"/>
              </p:cNvSpPr>
              <p:nvPr/>
            </p:nvSpPr>
            <p:spPr bwMode="auto">
              <a:xfrm>
                <a:off x="1944937" y="927100"/>
                <a:ext cx="554318" cy="381643"/>
              </a:xfrm>
              <a:prstGeom prst="rect">
                <a:avLst/>
              </a:prstGeom>
              <a:blipFill rotWithShape="1">
                <a:blip r:embed="rId5"/>
                <a:stretch>
                  <a:fillRect r="-5495" b="-1428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4" name="Slide Number Placeholder 3"/>
          <p:cNvSpPr>
            <a:spLocks noGrp="1"/>
          </p:cNvSpPr>
          <p:nvPr>
            <p:ph type="sldNum" sz="quarter" idx="10"/>
          </p:nvPr>
        </p:nvSpPr>
        <p:spPr/>
        <p:txBody>
          <a:bodyPr/>
          <a:lstStyle/>
          <a:p>
            <a:fld id="{FF1FF72B-FD9A-47D5-8BF7-3039EF6E51FB}" type="slidenum">
              <a:rPr lang="en-US" smtClean="0"/>
              <a:t>10</a:t>
            </a:fld>
            <a:endParaRPr lang="en-US"/>
          </a:p>
        </p:txBody>
      </p:sp>
      <mc:AlternateContent xmlns:mc="http://schemas.openxmlformats.org/markup-compatibility/2006" xmlns:a14="http://schemas.microsoft.com/office/drawing/2010/main">
        <mc:Choice Requires="a14">
          <p:sp>
            <p:nvSpPr>
              <p:cNvPr id="7" name="Rectangle 6"/>
              <p:cNvSpPr/>
              <p:nvPr/>
            </p:nvSpPr>
            <p:spPr>
              <a:xfrm>
                <a:off x="4572000" y="937260"/>
                <a:ext cx="2253757" cy="6652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a:rPr>
                            <m:t>𝑎</m:t>
                          </m:r>
                        </m:e>
                        <m:sub>
                          <m:sSub>
                            <m:sSubPr>
                              <m:ctrlPr>
                                <a:rPr lang="en-US" i="1">
                                  <a:latin typeface="Cambria Math" panose="02040503050406030204" pitchFamily="18" charset="0"/>
                                </a:rPr>
                              </m:ctrlPr>
                            </m:sSubPr>
                            <m:e>
                              <m:r>
                                <a:rPr lang="en-US" i="1">
                                  <a:latin typeface="Cambria Math"/>
                                </a:rPr>
                                <m:t>𝑥</m:t>
                              </m:r>
                            </m:e>
                            <m:sub>
                              <m:r>
                                <a:rPr lang="en-US" i="1">
                                  <a:latin typeface="Cambria Math"/>
                                </a:rPr>
                                <m:t>1</m:t>
                              </m:r>
                            </m:sub>
                          </m:sSub>
                          <m:r>
                            <a:rPr lang="en-US" i="1">
                              <a:latin typeface="Cambria Math"/>
                              <a:ea typeface="Cambria Math"/>
                            </a:rPr>
                            <m:t>→</m:t>
                          </m:r>
                          <m:sSub>
                            <m:sSubPr>
                              <m:ctrlPr>
                                <a:rPr lang="en-US" i="1">
                                  <a:latin typeface="Cambria Math" panose="02040503050406030204" pitchFamily="18" charset="0"/>
                                </a:rPr>
                              </m:ctrlPr>
                            </m:sSubPr>
                            <m:e>
                              <m:r>
                                <a:rPr lang="en-US" i="1">
                                  <a:latin typeface="Cambria Math"/>
                                </a:rPr>
                                <m:t>𝑥</m:t>
                              </m:r>
                            </m:e>
                            <m:sub>
                              <m:r>
                                <a:rPr lang="en-US" i="1">
                                  <a:latin typeface="Cambria Math"/>
                                </a:rPr>
                                <m:t>2</m:t>
                              </m:r>
                            </m:sub>
                          </m:sSub>
                        </m:sub>
                      </m:sSub>
                      <m:r>
                        <a:rPr lang="en-US" i="1">
                          <a:latin typeface="Cambria Math"/>
                        </a:rPr>
                        <m:t>=</m:t>
                      </m:r>
                      <m:f>
                        <m:fPr>
                          <m:ctrlPr>
                            <a:rPr lang="en-US" i="1">
                              <a:latin typeface="Cambria Math" panose="02040503050406030204" pitchFamily="18" charset="0"/>
                            </a:rPr>
                          </m:ctrlPr>
                        </m:fPr>
                        <m:num>
                          <m:r>
                            <a:rPr lang="en-US" i="1">
                              <a:latin typeface="Cambria Math"/>
                              <a:ea typeface="Cambria Math"/>
                            </a:rPr>
                            <m:t>ℕ</m:t>
                          </m:r>
                          <m:r>
                            <a:rPr lang="en-US" i="1">
                              <a:latin typeface="Cambria Math"/>
                            </a:rPr>
                            <m:t>(</m:t>
                          </m:r>
                          <m:sSub>
                            <m:sSubPr>
                              <m:ctrlPr>
                                <a:rPr lang="en-US" i="1">
                                  <a:latin typeface="Cambria Math" panose="02040503050406030204" pitchFamily="18" charset="0"/>
                                </a:rPr>
                              </m:ctrlPr>
                            </m:sSubPr>
                            <m:e>
                              <m:r>
                                <a:rPr lang="en-US" i="1">
                                  <a:latin typeface="Cambria Math"/>
                                </a:rPr>
                                <m:t>𝑥</m:t>
                              </m:r>
                            </m:e>
                            <m:sub>
                              <m:r>
                                <a:rPr lang="en-US" b="0" i="1" smtClean="0">
                                  <a:latin typeface="Cambria Math" panose="02040503050406030204" pitchFamily="18" charset="0"/>
                                </a:rPr>
                                <m:t>2</m:t>
                              </m:r>
                            </m:sub>
                          </m:sSub>
                          <m:r>
                            <a:rPr lang="en-US" i="1">
                              <a:latin typeface="Cambria Math"/>
                            </a:rPr>
                            <m:t>)</m:t>
                          </m:r>
                        </m:num>
                        <m:den>
                          <m:r>
                            <a:rPr lang="en-US" i="1">
                              <a:latin typeface="Cambria Math"/>
                              <a:ea typeface="Cambria Math"/>
                            </a:rPr>
                            <m:t>ℕ</m:t>
                          </m:r>
                          <m:d>
                            <m:dPr>
                              <m:ctrlPr>
                                <a:rPr lang="en-US" i="1">
                                  <a:latin typeface="Cambria Math" panose="02040503050406030204" pitchFamily="18" charset="0"/>
                                  <a:ea typeface="Cambria Math"/>
                                </a:rPr>
                              </m:ctrlPr>
                            </m:dPr>
                            <m:e>
                              <m:sSub>
                                <m:sSubPr>
                                  <m:ctrlPr>
                                    <a:rPr lang="en-US" i="1">
                                      <a:latin typeface="Cambria Math" panose="02040503050406030204" pitchFamily="18" charset="0"/>
                                    </a:rPr>
                                  </m:ctrlPr>
                                </m:sSubPr>
                                <m:e>
                                  <m:r>
                                    <a:rPr lang="en-US" i="1">
                                      <a:latin typeface="Cambria Math"/>
                                    </a:rPr>
                                    <m:t>𝑥</m:t>
                                  </m:r>
                                </m:e>
                                <m:sub>
                                  <m:r>
                                    <a:rPr lang="en-US" b="0" i="1" smtClean="0">
                                      <a:latin typeface="Cambria Math" panose="02040503050406030204" pitchFamily="18" charset="0"/>
                                    </a:rPr>
                                    <m:t>1</m:t>
                                  </m:r>
                                </m:sub>
                              </m:sSub>
                            </m:e>
                          </m:d>
                        </m:den>
                      </m:f>
                      <m:r>
                        <a:rPr lang="en-US" dirty="0">
                          <a:latin typeface="Cambria Math" panose="02040503050406030204" pitchFamily="18" charset="0"/>
                          <a:ea typeface="Cambria Math" panose="02040503050406030204" pitchFamily="18" charset="0"/>
                        </a:rPr>
                        <m:t>≪</m:t>
                      </m:r>
                      <m:r>
                        <a:rPr lang="en-US" b="0" i="0" dirty="0" smtClean="0">
                          <a:latin typeface="Cambria Math" panose="02040503050406030204" pitchFamily="18" charset="0"/>
                          <a:ea typeface="Cambria Math" panose="02040503050406030204" pitchFamily="18" charset="0"/>
                        </a:rPr>
                        <m:t>1</m:t>
                      </m:r>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4572000" y="937260"/>
                <a:ext cx="2253757" cy="665247"/>
              </a:xfrm>
              <a:prstGeom prst="rect">
                <a:avLst/>
              </a:prstGeom>
              <a:blipFill rotWithShape="0">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81755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Metropolis-Hastings: Example</a:t>
            </a:r>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81100" y="1230311"/>
            <a:ext cx="4952999" cy="2786061"/>
          </a:xfrm>
          <a:prstGeom prst="rect">
            <a:avLst/>
          </a:prstGeom>
        </p:spPr>
      </p:pic>
      <mc:AlternateContent xmlns:mc="http://schemas.openxmlformats.org/markup-compatibility/2006" xmlns:a14="http://schemas.microsoft.com/office/drawing/2010/main">
        <mc:Choice Requires="a14">
          <p:sp>
            <p:nvSpPr>
              <p:cNvPr id="5" name="TextBox 4"/>
              <p:cNvSpPr txBox="1"/>
              <p:nvPr/>
            </p:nvSpPr>
            <p:spPr bwMode="auto">
              <a:xfrm>
                <a:off x="3570347" y="914399"/>
                <a:ext cx="488595" cy="38164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lIns="73152" tIns="36576" rIns="73152" bIns="36576" rtlCol="0">
                <a:spAutoFit/>
              </a:bodyPr>
              <a:lstStyle/>
              <a:p>
                <a:pPr eaLnBrk="1" hangingPunct="1">
                  <a:spcBef>
                    <a:spcPct val="50000"/>
                  </a:spcBef>
                </a:pPr>
                <a14:m>
                  <m:oMathPara xmlns:m="http://schemas.openxmlformats.org/officeDocument/2006/math">
                    <m:oMathParaPr>
                      <m:jc m:val="centerGroup"/>
                    </m:oMathParaPr>
                    <m:oMath xmlns:m="http://schemas.openxmlformats.org/officeDocument/2006/math">
                      <m:sSub>
                        <m:sSubPr>
                          <m:ctrlPr>
                            <a:rPr lang="en-GB" sz="2000" b="1" i="1" smtClean="0">
                              <a:solidFill>
                                <a:schemeClr val="bg2"/>
                              </a:solidFill>
                              <a:effectLst>
                                <a:outerShdw blurRad="50800" dist="38100" dir="2700000" algn="tl" rotWithShape="0">
                                  <a:schemeClr val="accent4">
                                    <a:alpha val="43000"/>
                                  </a:schemeClr>
                                </a:outerShdw>
                              </a:effectLst>
                              <a:latin typeface="Cambria Math" panose="02040503050406030204" pitchFamily="18" charset="0"/>
                            </a:rPr>
                          </m:ctrlPr>
                        </m:sSubPr>
                        <m:e>
                          <m:r>
                            <a:rPr lang="en-US" sz="2000" b="1" i="1" smtClean="0">
                              <a:solidFill>
                                <a:schemeClr val="bg2"/>
                              </a:solidFill>
                              <a:effectLst>
                                <a:outerShdw blurRad="50800" dist="38100" dir="2700000" algn="tl" rotWithShape="0">
                                  <a:schemeClr val="accent4">
                                    <a:alpha val="43000"/>
                                  </a:schemeClr>
                                </a:outerShdw>
                              </a:effectLst>
                              <a:latin typeface="Cambria Math"/>
                            </a:rPr>
                            <m:t>𝒙</m:t>
                          </m:r>
                        </m:e>
                        <m:sub>
                          <m:r>
                            <a:rPr lang="en-US" sz="2000" b="1" i="1" smtClean="0">
                              <a:solidFill>
                                <a:schemeClr val="bg2"/>
                              </a:solidFill>
                              <a:effectLst>
                                <a:outerShdw blurRad="50800" dist="38100" dir="2700000" algn="tl" rotWithShape="0">
                                  <a:schemeClr val="accent4">
                                    <a:alpha val="43000"/>
                                  </a:schemeClr>
                                </a:outerShdw>
                              </a:effectLst>
                              <a:latin typeface="Cambria Math"/>
                            </a:rPr>
                            <m:t>𝟑</m:t>
                          </m:r>
                        </m:sub>
                      </m:sSub>
                    </m:oMath>
                  </m:oMathPara>
                </a14:m>
                <a:endParaRPr lang="en-GB" sz="2000" b="1" dirty="0">
                  <a:solidFill>
                    <a:schemeClr val="bg2"/>
                  </a:solidFill>
                  <a:effectLst>
                    <a:outerShdw blurRad="50800" dist="38100" dir="2700000" algn="tl" rotWithShape="0">
                      <a:schemeClr val="accent4">
                        <a:alpha val="43000"/>
                      </a:schemeClr>
                    </a:outerShdw>
                  </a:effectLst>
                  <a:latin typeface="Arial Bold" charset="0"/>
                </a:endParaRPr>
              </a:p>
            </p:txBody>
          </p:sp>
        </mc:Choice>
        <mc:Fallback xmlns="">
          <p:sp>
            <p:nvSpPr>
              <p:cNvPr id="5" name="TextBox 4"/>
              <p:cNvSpPr txBox="1">
                <a:spLocks noRot="1" noChangeAspect="1" noMove="1" noResize="1" noEditPoints="1" noAdjustHandles="1" noChangeArrowheads="1" noChangeShapeType="1" noTextEdit="1"/>
              </p:cNvSpPr>
              <p:nvPr/>
            </p:nvSpPr>
            <p:spPr bwMode="auto">
              <a:xfrm>
                <a:off x="3570347" y="914399"/>
                <a:ext cx="488595" cy="381643"/>
              </a:xfrm>
              <a:prstGeom prst="rect">
                <a:avLst/>
              </a:prstGeom>
              <a:blipFill rotWithShape="1">
                <a:blip r:embed="rId4"/>
                <a:stretch>
                  <a:fillRect b="-1428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8" name="Circular Arrow 7"/>
          <p:cNvSpPr/>
          <p:nvPr/>
        </p:nvSpPr>
        <p:spPr>
          <a:xfrm>
            <a:off x="3200400" y="609600"/>
            <a:ext cx="711200" cy="762000"/>
          </a:xfrm>
          <a:prstGeom prst="circularArrow">
            <a:avLst>
              <a:gd name="adj1" fmla="val 8576"/>
              <a:gd name="adj2" fmla="val 1049885"/>
              <a:gd name="adj3" fmla="val 20457683"/>
              <a:gd name="adj4" fmla="val 10858471"/>
              <a:gd name="adj5" fmla="val 16621"/>
            </a:avLst>
          </a:prstGeom>
          <a:noFill/>
        </p:spPr>
        <p:style>
          <a:lnRef idx="1">
            <a:schemeClr val="dk1"/>
          </a:lnRef>
          <a:fillRef idx="3">
            <a:schemeClr val="dk1"/>
          </a:fillRef>
          <a:effectRef idx="2">
            <a:schemeClr val="dk1"/>
          </a:effectRef>
          <a:fontRef idx="minor">
            <a:schemeClr val="lt1"/>
          </a:fontRef>
        </p:style>
        <p:txBody>
          <a:bodyPr rtlCol="0" anchor="ctr"/>
          <a:lstStyle/>
          <a:p>
            <a:pPr algn="ctr"/>
            <a:endParaRPr lang="en-GB">
              <a:solidFill>
                <a:schemeClr val="tx1"/>
              </a:solidFill>
            </a:endParaRPr>
          </a:p>
        </p:txBody>
      </p:sp>
      <mc:AlternateContent xmlns:mc="http://schemas.openxmlformats.org/markup-compatibility/2006" xmlns:a14="http://schemas.microsoft.com/office/drawing/2010/main">
        <mc:Choice Requires="a14">
          <p:sp>
            <p:nvSpPr>
              <p:cNvPr id="7" name="TextBox 6"/>
              <p:cNvSpPr txBox="1"/>
              <p:nvPr/>
            </p:nvSpPr>
            <p:spPr bwMode="auto">
              <a:xfrm>
                <a:off x="3124200" y="914400"/>
                <a:ext cx="488595" cy="38164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lIns="73152" tIns="36576" rIns="73152" bIns="36576" rtlCol="0">
                <a:spAutoFit/>
              </a:bodyPr>
              <a:lstStyle/>
              <a:p>
                <a:pPr eaLnBrk="1" hangingPunct="1">
                  <a:spcBef>
                    <a:spcPct val="50000"/>
                  </a:spcBef>
                </a:pPr>
                <a14:m>
                  <m:oMathPara xmlns:m="http://schemas.openxmlformats.org/officeDocument/2006/math">
                    <m:oMathParaPr>
                      <m:jc m:val="centerGroup"/>
                    </m:oMathParaPr>
                    <m:oMath xmlns:m="http://schemas.openxmlformats.org/officeDocument/2006/math">
                      <m:sSub>
                        <m:sSubPr>
                          <m:ctrlPr>
                            <a:rPr lang="en-GB" sz="2000" b="1" i="1" smtClean="0">
                              <a:solidFill>
                                <a:schemeClr val="bg2"/>
                              </a:solidFill>
                              <a:effectLst>
                                <a:outerShdw blurRad="50800" dist="38100" dir="2700000" algn="tl" rotWithShape="0">
                                  <a:schemeClr val="accent4">
                                    <a:alpha val="43000"/>
                                  </a:schemeClr>
                                </a:outerShdw>
                              </a:effectLst>
                              <a:latin typeface="Cambria Math" panose="02040503050406030204" pitchFamily="18" charset="0"/>
                            </a:rPr>
                          </m:ctrlPr>
                        </m:sSubPr>
                        <m:e>
                          <m:r>
                            <a:rPr lang="en-US" sz="2000" b="1" i="1" smtClean="0">
                              <a:solidFill>
                                <a:schemeClr val="bg2"/>
                              </a:solidFill>
                              <a:effectLst>
                                <a:outerShdw blurRad="50800" dist="38100" dir="2700000" algn="tl" rotWithShape="0">
                                  <a:schemeClr val="accent4">
                                    <a:alpha val="43000"/>
                                  </a:schemeClr>
                                </a:outerShdw>
                              </a:effectLst>
                              <a:latin typeface="Cambria Math"/>
                            </a:rPr>
                            <m:t>𝒙</m:t>
                          </m:r>
                        </m:e>
                        <m:sub>
                          <m:r>
                            <a:rPr lang="en-US" sz="2000" b="1" i="1" smtClean="0">
                              <a:solidFill>
                                <a:schemeClr val="bg2"/>
                              </a:solidFill>
                              <a:effectLst>
                                <a:outerShdw blurRad="50800" dist="38100" dir="2700000" algn="tl" rotWithShape="0">
                                  <a:schemeClr val="accent4">
                                    <a:alpha val="43000"/>
                                  </a:schemeClr>
                                </a:outerShdw>
                              </a:effectLst>
                              <a:latin typeface="Cambria Math"/>
                            </a:rPr>
                            <m:t>𝟐</m:t>
                          </m:r>
                        </m:sub>
                      </m:sSub>
                    </m:oMath>
                  </m:oMathPara>
                </a14:m>
                <a:endParaRPr lang="en-GB" sz="2000" b="1" dirty="0">
                  <a:solidFill>
                    <a:schemeClr val="bg2"/>
                  </a:solidFill>
                  <a:effectLst>
                    <a:outerShdw blurRad="50800" dist="38100" dir="2700000" algn="tl" rotWithShape="0">
                      <a:schemeClr val="accent4">
                        <a:alpha val="43000"/>
                      </a:schemeClr>
                    </a:outerShdw>
                  </a:effectLst>
                  <a:latin typeface="Arial Bold" charset="0"/>
                </a:endParaRPr>
              </a:p>
            </p:txBody>
          </p:sp>
        </mc:Choice>
        <mc:Fallback xmlns="">
          <p:sp>
            <p:nvSpPr>
              <p:cNvPr id="7" name="TextBox 6"/>
              <p:cNvSpPr txBox="1">
                <a:spLocks noRot="1" noChangeAspect="1" noMove="1" noResize="1" noEditPoints="1" noAdjustHandles="1" noChangeArrowheads="1" noChangeShapeType="1" noTextEdit="1"/>
              </p:cNvSpPr>
              <p:nvPr/>
            </p:nvSpPr>
            <p:spPr bwMode="auto">
              <a:xfrm>
                <a:off x="3124200" y="914400"/>
                <a:ext cx="488595" cy="381643"/>
              </a:xfrm>
              <a:prstGeom prst="rect">
                <a:avLst/>
              </a:prstGeom>
              <a:blipFill rotWithShape="1">
                <a:blip r:embed="rId5"/>
                <a:stretch>
                  <a:fillRect b="-1428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cxnSp>
        <p:nvCxnSpPr>
          <p:cNvPr id="9" name="Straight Connector 8"/>
          <p:cNvCxnSpPr/>
          <p:nvPr/>
        </p:nvCxnSpPr>
        <p:spPr>
          <a:xfrm>
            <a:off x="3251135" y="3124200"/>
            <a:ext cx="122316" cy="0"/>
          </a:xfrm>
          <a:prstGeom prst="line">
            <a:avLst/>
          </a:prstGeom>
          <a:ln>
            <a:solidFill>
              <a:schemeClr val="bg2"/>
            </a:solidFill>
          </a:ln>
          <a:effectLst/>
        </p:spPr>
        <p:style>
          <a:lnRef idx="3">
            <a:schemeClr val="dk1"/>
          </a:lnRef>
          <a:fillRef idx="0">
            <a:schemeClr val="dk1"/>
          </a:fillRef>
          <a:effectRef idx="2">
            <a:schemeClr val="dk1"/>
          </a:effectRef>
          <a:fontRef idx="minor">
            <a:schemeClr val="tx1"/>
          </a:fontRef>
        </p:style>
      </p:cxnSp>
      <p:cxnSp>
        <p:nvCxnSpPr>
          <p:cNvPr id="11" name="Straight Connector 10"/>
          <p:cNvCxnSpPr/>
          <p:nvPr/>
        </p:nvCxnSpPr>
        <p:spPr>
          <a:xfrm>
            <a:off x="3713284" y="1600200"/>
            <a:ext cx="122316" cy="0"/>
          </a:xfrm>
          <a:prstGeom prst="line">
            <a:avLst/>
          </a:prstGeom>
          <a:ln>
            <a:solidFill>
              <a:schemeClr val="bg2"/>
            </a:solidFill>
          </a:ln>
          <a:effectLst/>
        </p:spPr>
        <p:style>
          <a:lnRef idx="3">
            <a:schemeClr val="dk1"/>
          </a:lnRef>
          <a:fillRef idx="0">
            <a:schemeClr val="dk1"/>
          </a:fillRef>
          <a:effectRef idx="2">
            <a:schemeClr val="dk1"/>
          </a:effectRef>
          <a:fontRef idx="minor">
            <a:schemeClr val="tx1"/>
          </a:fontRef>
        </p:style>
      </p:cxnSp>
      <p:sp>
        <p:nvSpPr>
          <p:cNvPr id="2" name="Slide Number Placeholder 1"/>
          <p:cNvSpPr>
            <a:spLocks noGrp="1"/>
          </p:cNvSpPr>
          <p:nvPr>
            <p:ph type="sldNum" sz="quarter" idx="10"/>
          </p:nvPr>
        </p:nvSpPr>
        <p:spPr/>
        <p:txBody>
          <a:bodyPr/>
          <a:lstStyle/>
          <a:p>
            <a:fld id="{FF1FF72B-FD9A-47D5-8BF7-3039EF6E51FB}" type="slidenum">
              <a:rPr lang="en-US" smtClean="0"/>
              <a:t>11</a:t>
            </a:fld>
            <a:endParaRPr lang="en-US"/>
          </a:p>
        </p:txBody>
      </p:sp>
    </p:spTree>
    <p:extLst>
      <p:ext uri="{BB962C8B-B14F-4D97-AF65-F5344CB8AC3E}">
        <p14:creationId xmlns:p14="http://schemas.microsoft.com/office/powerpoint/2010/main" val="753088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Metropolis-Hastings: Example</a:t>
            </a:r>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81100" y="1230311"/>
            <a:ext cx="4952999" cy="2786061"/>
          </a:xfrm>
          <a:prstGeom prst="rect">
            <a:avLst/>
          </a:prstGeom>
        </p:spPr>
      </p:pic>
      <mc:AlternateContent xmlns:mc="http://schemas.openxmlformats.org/markup-compatibility/2006" xmlns:a14="http://schemas.microsoft.com/office/drawing/2010/main">
        <mc:Choice Requires="a14">
          <p:sp>
            <p:nvSpPr>
              <p:cNvPr id="5" name="TextBox 4"/>
              <p:cNvSpPr txBox="1"/>
              <p:nvPr/>
            </p:nvSpPr>
            <p:spPr bwMode="auto">
              <a:xfrm>
                <a:off x="3544460" y="914400"/>
                <a:ext cx="488595" cy="38164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lIns="73152" tIns="36576" rIns="73152" bIns="36576" rtlCol="0">
                <a:spAutoFit/>
              </a:bodyPr>
              <a:lstStyle/>
              <a:p>
                <a:pPr eaLnBrk="1" hangingPunct="1">
                  <a:spcBef>
                    <a:spcPct val="50000"/>
                  </a:spcBef>
                </a:pPr>
                <a14:m>
                  <m:oMathPara xmlns:m="http://schemas.openxmlformats.org/officeDocument/2006/math">
                    <m:oMathParaPr>
                      <m:jc m:val="centerGroup"/>
                    </m:oMathParaPr>
                    <m:oMath xmlns:m="http://schemas.openxmlformats.org/officeDocument/2006/math">
                      <m:sSub>
                        <m:sSubPr>
                          <m:ctrlPr>
                            <a:rPr lang="en-GB" sz="2000" b="1" i="1" smtClean="0">
                              <a:solidFill>
                                <a:schemeClr val="bg2"/>
                              </a:solidFill>
                              <a:effectLst>
                                <a:outerShdw blurRad="50800" dist="38100" dir="2700000" algn="tl" rotWithShape="0">
                                  <a:schemeClr val="accent4">
                                    <a:alpha val="43000"/>
                                  </a:schemeClr>
                                </a:outerShdw>
                              </a:effectLst>
                              <a:latin typeface="Cambria Math" panose="02040503050406030204" pitchFamily="18" charset="0"/>
                            </a:rPr>
                          </m:ctrlPr>
                        </m:sSubPr>
                        <m:e>
                          <m:r>
                            <a:rPr lang="en-US" sz="2000" b="1" i="1" smtClean="0">
                              <a:solidFill>
                                <a:schemeClr val="bg2"/>
                              </a:solidFill>
                              <a:effectLst>
                                <a:outerShdw blurRad="50800" dist="38100" dir="2700000" algn="tl" rotWithShape="0">
                                  <a:schemeClr val="accent4">
                                    <a:alpha val="43000"/>
                                  </a:schemeClr>
                                </a:outerShdw>
                              </a:effectLst>
                              <a:latin typeface="Cambria Math"/>
                            </a:rPr>
                            <m:t>𝒙</m:t>
                          </m:r>
                        </m:e>
                        <m:sub>
                          <m:r>
                            <a:rPr lang="en-US" sz="2000" b="1" i="1" smtClean="0">
                              <a:solidFill>
                                <a:schemeClr val="bg2"/>
                              </a:solidFill>
                              <a:effectLst>
                                <a:outerShdw blurRad="50800" dist="38100" dir="2700000" algn="tl" rotWithShape="0">
                                  <a:schemeClr val="accent4">
                                    <a:alpha val="43000"/>
                                  </a:schemeClr>
                                </a:outerShdw>
                              </a:effectLst>
                              <a:latin typeface="Cambria Math"/>
                            </a:rPr>
                            <m:t>𝟑</m:t>
                          </m:r>
                        </m:sub>
                      </m:sSub>
                    </m:oMath>
                  </m:oMathPara>
                </a14:m>
                <a:endParaRPr lang="en-GB" sz="2000" b="1" dirty="0">
                  <a:solidFill>
                    <a:schemeClr val="bg2"/>
                  </a:solidFill>
                  <a:effectLst>
                    <a:outerShdw blurRad="50800" dist="38100" dir="2700000" algn="tl" rotWithShape="0">
                      <a:schemeClr val="accent4">
                        <a:alpha val="43000"/>
                      </a:schemeClr>
                    </a:outerShdw>
                  </a:effectLst>
                  <a:latin typeface="Arial Bold" charset="0"/>
                </a:endParaRPr>
              </a:p>
            </p:txBody>
          </p:sp>
        </mc:Choice>
        <mc:Fallback xmlns="">
          <p:sp>
            <p:nvSpPr>
              <p:cNvPr id="5" name="TextBox 4"/>
              <p:cNvSpPr txBox="1">
                <a:spLocks noRot="1" noChangeAspect="1" noMove="1" noResize="1" noEditPoints="1" noAdjustHandles="1" noChangeArrowheads="1" noChangeShapeType="1" noTextEdit="1"/>
              </p:cNvSpPr>
              <p:nvPr/>
            </p:nvSpPr>
            <p:spPr bwMode="auto">
              <a:xfrm>
                <a:off x="3544460" y="914400"/>
                <a:ext cx="488595" cy="381643"/>
              </a:xfrm>
              <a:prstGeom prst="rect">
                <a:avLst/>
              </a:prstGeom>
              <a:blipFill rotWithShape="1">
                <a:blip r:embed="rId4"/>
                <a:stretch>
                  <a:fillRect b="-1428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12" name="Circular Arrow 11"/>
          <p:cNvSpPr/>
          <p:nvPr/>
        </p:nvSpPr>
        <p:spPr>
          <a:xfrm rot="16947410" flipH="1">
            <a:off x="3367365" y="414672"/>
            <a:ext cx="742950" cy="762000"/>
          </a:xfrm>
          <a:prstGeom prst="circularArrow">
            <a:avLst>
              <a:gd name="adj1" fmla="val 8576"/>
              <a:gd name="adj2" fmla="val 1049885"/>
              <a:gd name="adj3" fmla="val 20457683"/>
              <a:gd name="adj4" fmla="val 2435948"/>
              <a:gd name="adj5" fmla="val 16621"/>
            </a:avLst>
          </a:prstGeom>
          <a:noFill/>
        </p:spPr>
        <p:style>
          <a:lnRef idx="1">
            <a:schemeClr val="dk1"/>
          </a:lnRef>
          <a:fillRef idx="3">
            <a:schemeClr val="dk1"/>
          </a:fillRef>
          <a:effectRef idx="2">
            <a:schemeClr val="dk1"/>
          </a:effectRef>
          <a:fontRef idx="minor">
            <a:schemeClr val="lt1"/>
          </a:fontRef>
        </p:style>
        <p:txBody>
          <a:bodyPr rtlCol="0" anchor="ctr"/>
          <a:lstStyle/>
          <a:p>
            <a:pPr algn="ctr"/>
            <a:endParaRPr lang="en-GB">
              <a:solidFill>
                <a:schemeClr val="tx1"/>
              </a:solidFill>
            </a:endParaRPr>
          </a:p>
        </p:txBody>
      </p:sp>
      <p:cxnSp>
        <p:nvCxnSpPr>
          <p:cNvPr id="8" name="Straight Connector 7"/>
          <p:cNvCxnSpPr/>
          <p:nvPr/>
        </p:nvCxnSpPr>
        <p:spPr>
          <a:xfrm>
            <a:off x="3713284" y="1600200"/>
            <a:ext cx="122316" cy="0"/>
          </a:xfrm>
          <a:prstGeom prst="line">
            <a:avLst/>
          </a:prstGeom>
          <a:ln>
            <a:solidFill>
              <a:schemeClr val="bg2"/>
            </a:solidFill>
          </a:ln>
          <a:effectLst/>
        </p:spPr>
        <p:style>
          <a:lnRef idx="3">
            <a:schemeClr val="dk1"/>
          </a:lnRef>
          <a:fillRef idx="0">
            <a:schemeClr val="dk1"/>
          </a:fillRef>
          <a:effectRef idx="2">
            <a:schemeClr val="dk1"/>
          </a:effectRef>
          <a:fontRef idx="minor">
            <a:schemeClr val="tx1"/>
          </a:fontRef>
        </p:style>
      </p:cxnSp>
      <p:sp>
        <p:nvSpPr>
          <p:cNvPr id="9" name="Circular Arrow 8"/>
          <p:cNvSpPr/>
          <p:nvPr/>
        </p:nvSpPr>
        <p:spPr>
          <a:xfrm flipH="1">
            <a:off x="2449868" y="596900"/>
            <a:ext cx="1447195" cy="838200"/>
          </a:xfrm>
          <a:prstGeom prst="circularArrow">
            <a:avLst>
              <a:gd name="adj1" fmla="val 8576"/>
              <a:gd name="adj2" fmla="val 1049885"/>
              <a:gd name="adj3" fmla="val 20457683"/>
              <a:gd name="adj4" fmla="val 10858471"/>
              <a:gd name="adj5" fmla="val 16621"/>
            </a:avLst>
          </a:prstGeom>
          <a:noFill/>
          <a:ln>
            <a:solidFill>
              <a:schemeClr val="accent6"/>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GB">
              <a:solidFill>
                <a:schemeClr val="tx1"/>
              </a:solidFill>
            </a:endParaRPr>
          </a:p>
        </p:txBody>
      </p:sp>
      <p:sp>
        <p:nvSpPr>
          <p:cNvPr id="10" name="Multiply 9"/>
          <p:cNvSpPr/>
          <p:nvPr/>
        </p:nvSpPr>
        <p:spPr>
          <a:xfrm>
            <a:off x="2906925" y="482921"/>
            <a:ext cx="533079" cy="533079"/>
          </a:xfrm>
          <a:prstGeom prst="mathMultiply">
            <a:avLst>
              <a:gd name="adj1" fmla="val 9485"/>
            </a:avLst>
          </a:prstGeom>
          <a:solidFill>
            <a:schemeClr val="accent6"/>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1" name="TextBox 10"/>
              <p:cNvSpPr txBox="1"/>
              <p:nvPr/>
            </p:nvSpPr>
            <p:spPr bwMode="auto">
              <a:xfrm>
                <a:off x="2362200" y="927100"/>
                <a:ext cx="554318" cy="38164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lIns="73152" tIns="36576" rIns="73152" bIns="36576" rtlCol="0">
                <a:spAutoFit/>
              </a:bodyPr>
              <a:lstStyle/>
              <a:p>
                <a:pPr eaLnBrk="1" hangingPunct="1">
                  <a:spcBef>
                    <a:spcPct val="50000"/>
                  </a:spcBef>
                </a:pPr>
                <a14:m>
                  <m:oMathPara xmlns:m="http://schemas.openxmlformats.org/officeDocument/2006/math">
                    <m:oMathParaPr>
                      <m:jc m:val="centerGroup"/>
                    </m:oMathParaPr>
                    <m:oMath xmlns:m="http://schemas.openxmlformats.org/officeDocument/2006/math">
                      <m:sSub>
                        <m:sSubPr>
                          <m:ctrlPr>
                            <a:rPr lang="en-GB" sz="2000" b="1" i="1" smtClean="0">
                              <a:solidFill>
                                <a:schemeClr val="accent6"/>
                              </a:solidFill>
                              <a:effectLst>
                                <a:outerShdw blurRad="50800" dist="38100" dir="2700000" algn="tl" rotWithShape="0">
                                  <a:schemeClr val="accent4">
                                    <a:alpha val="43000"/>
                                  </a:schemeClr>
                                </a:outerShdw>
                              </a:effectLst>
                              <a:latin typeface="Cambria Math" panose="02040503050406030204" pitchFamily="18" charset="0"/>
                            </a:rPr>
                          </m:ctrlPr>
                        </m:sSubPr>
                        <m:e>
                          <m:r>
                            <a:rPr lang="en-US" sz="2000" b="1" i="1" smtClean="0">
                              <a:solidFill>
                                <a:schemeClr val="accent6"/>
                              </a:solidFill>
                              <a:effectLst>
                                <a:outerShdw blurRad="50800" dist="38100" dir="2700000" algn="tl" rotWithShape="0">
                                  <a:schemeClr val="accent4">
                                    <a:alpha val="43000"/>
                                  </a:schemeClr>
                                </a:outerShdw>
                              </a:effectLst>
                              <a:latin typeface="Cambria Math"/>
                            </a:rPr>
                            <m:t>𝒙</m:t>
                          </m:r>
                        </m:e>
                        <m:sub>
                          <m:r>
                            <a:rPr lang="en-US" sz="2000" b="1" i="1" smtClean="0">
                              <a:solidFill>
                                <a:schemeClr val="accent6"/>
                              </a:solidFill>
                              <a:effectLst>
                                <a:outerShdw blurRad="50800" dist="38100" dir="2700000" algn="tl" rotWithShape="0">
                                  <a:schemeClr val="accent4">
                                    <a:alpha val="43000"/>
                                  </a:schemeClr>
                                </a:outerShdw>
                              </a:effectLst>
                              <a:latin typeface="Cambria Math"/>
                            </a:rPr>
                            <m:t>𝟒</m:t>
                          </m:r>
                        </m:sub>
                      </m:sSub>
                      <m:r>
                        <a:rPr lang="en-US" sz="2000" b="1" i="1" smtClean="0">
                          <a:solidFill>
                            <a:schemeClr val="accent6"/>
                          </a:solidFill>
                          <a:effectLst>
                            <a:outerShdw blurRad="50800" dist="38100" dir="2700000" algn="tl" rotWithShape="0">
                              <a:schemeClr val="accent4">
                                <a:alpha val="43000"/>
                              </a:schemeClr>
                            </a:outerShdw>
                          </a:effectLst>
                          <a:latin typeface="Cambria Math"/>
                        </a:rPr>
                        <m:t>′</m:t>
                      </m:r>
                    </m:oMath>
                  </m:oMathPara>
                </a14:m>
                <a:endParaRPr lang="en-GB" sz="2000" b="1" dirty="0">
                  <a:solidFill>
                    <a:schemeClr val="accent6"/>
                  </a:solidFill>
                  <a:effectLst>
                    <a:outerShdw blurRad="50800" dist="38100" dir="2700000" algn="tl" rotWithShape="0">
                      <a:schemeClr val="accent4">
                        <a:alpha val="43000"/>
                      </a:schemeClr>
                    </a:outerShdw>
                  </a:effectLst>
                  <a:latin typeface="Arial Bold" charset="0"/>
                </a:endParaRPr>
              </a:p>
            </p:txBody>
          </p:sp>
        </mc:Choice>
        <mc:Fallback xmlns="">
          <p:sp>
            <p:nvSpPr>
              <p:cNvPr id="11" name="TextBox 10"/>
              <p:cNvSpPr txBox="1">
                <a:spLocks noRot="1" noChangeAspect="1" noMove="1" noResize="1" noEditPoints="1" noAdjustHandles="1" noChangeArrowheads="1" noChangeShapeType="1" noTextEdit="1"/>
              </p:cNvSpPr>
              <p:nvPr/>
            </p:nvSpPr>
            <p:spPr bwMode="auto">
              <a:xfrm>
                <a:off x="2362200" y="927100"/>
                <a:ext cx="554318" cy="381643"/>
              </a:xfrm>
              <a:prstGeom prst="rect">
                <a:avLst/>
              </a:prstGeom>
              <a:blipFill rotWithShape="1">
                <a:blip r:embed="rId5"/>
                <a:stretch>
                  <a:fillRect r="-5556" b="-1428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cxnSp>
        <p:nvCxnSpPr>
          <p:cNvPr id="13" name="Straight Connector 12"/>
          <p:cNvCxnSpPr/>
          <p:nvPr/>
        </p:nvCxnSpPr>
        <p:spPr>
          <a:xfrm>
            <a:off x="2536093" y="3956050"/>
            <a:ext cx="122316" cy="0"/>
          </a:xfrm>
          <a:prstGeom prst="line">
            <a:avLst/>
          </a:prstGeom>
          <a:ln>
            <a:solidFill>
              <a:schemeClr val="bg2"/>
            </a:solidFill>
          </a:ln>
          <a:effectLst/>
        </p:spPr>
        <p:style>
          <a:lnRef idx="3">
            <a:schemeClr val="dk1"/>
          </a:lnRef>
          <a:fillRef idx="0">
            <a:schemeClr val="dk1"/>
          </a:fillRef>
          <a:effectRef idx="2">
            <a:schemeClr val="dk1"/>
          </a:effectRef>
          <a:fontRef idx="minor">
            <a:schemeClr val="tx1"/>
          </a:fontRef>
        </p:style>
      </p:cxnSp>
      <p:sp>
        <p:nvSpPr>
          <p:cNvPr id="2" name="Slide Number Placeholder 1"/>
          <p:cNvSpPr>
            <a:spLocks noGrp="1"/>
          </p:cNvSpPr>
          <p:nvPr>
            <p:ph type="sldNum" sz="quarter" idx="10"/>
          </p:nvPr>
        </p:nvSpPr>
        <p:spPr/>
        <p:txBody>
          <a:bodyPr/>
          <a:lstStyle/>
          <a:p>
            <a:fld id="{FF1FF72B-FD9A-47D5-8BF7-3039EF6E51FB}" type="slidenum">
              <a:rPr lang="en-US" smtClean="0"/>
              <a:t>12</a:t>
            </a:fld>
            <a:endParaRPr lang="en-US"/>
          </a:p>
        </p:txBody>
      </p:sp>
    </p:spTree>
    <p:extLst>
      <p:ext uri="{BB962C8B-B14F-4D97-AF65-F5344CB8AC3E}">
        <p14:creationId xmlns:p14="http://schemas.microsoft.com/office/powerpoint/2010/main" val="3611442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Metropolis-Hastings: Example</a:t>
            </a:r>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81101" y="1230311"/>
            <a:ext cx="4952997" cy="2786061"/>
          </a:xfrm>
          <a:prstGeom prst="rect">
            <a:avLst/>
          </a:prstGeom>
        </p:spPr>
      </p:pic>
      <mc:AlternateContent xmlns:mc="http://schemas.openxmlformats.org/markup-compatibility/2006" xmlns:a14="http://schemas.microsoft.com/office/drawing/2010/main">
        <mc:Choice Requires="a14">
          <p:sp>
            <p:nvSpPr>
              <p:cNvPr id="5" name="TextBox 4"/>
              <p:cNvSpPr txBox="1"/>
              <p:nvPr/>
            </p:nvSpPr>
            <p:spPr bwMode="auto">
              <a:xfrm>
                <a:off x="3544460" y="914400"/>
                <a:ext cx="488595" cy="38164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lIns="73152" tIns="36576" rIns="73152" bIns="36576" rtlCol="0">
                <a:spAutoFit/>
              </a:bodyPr>
              <a:lstStyle/>
              <a:p>
                <a:pPr eaLnBrk="1" hangingPunct="1">
                  <a:spcBef>
                    <a:spcPct val="50000"/>
                  </a:spcBef>
                </a:pPr>
                <a14:m>
                  <m:oMathPara xmlns:m="http://schemas.openxmlformats.org/officeDocument/2006/math">
                    <m:oMathParaPr>
                      <m:jc m:val="centerGroup"/>
                    </m:oMathParaPr>
                    <m:oMath xmlns:m="http://schemas.openxmlformats.org/officeDocument/2006/math">
                      <m:sSub>
                        <m:sSubPr>
                          <m:ctrlPr>
                            <a:rPr lang="en-GB" sz="2000" b="1" i="1" smtClean="0">
                              <a:solidFill>
                                <a:schemeClr val="bg2"/>
                              </a:solidFill>
                              <a:effectLst>
                                <a:outerShdw blurRad="50800" dist="38100" dir="2700000" algn="tl" rotWithShape="0">
                                  <a:schemeClr val="accent4">
                                    <a:alpha val="43000"/>
                                  </a:schemeClr>
                                </a:outerShdw>
                              </a:effectLst>
                              <a:latin typeface="Cambria Math" panose="02040503050406030204" pitchFamily="18" charset="0"/>
                            </a:rPr>
                          </m:ctrlPr>
                        </m:sSubPr>
                        <m:e>
                          <m:r>
                            <a:rPr lang="en-US" sz="2000" b="1" i="1" smtClean="0">
                              <a:solidFill>
                                <a:schemeClr val="bg2"/>
                              </a:solidFill>
                              <a:effectLst>
                                <a:outerShdw blurRad="50800" dist="38100" dir="2700000" algn="tl" rotWithShape="0">
                                  <a:schemeClr val="accent4">
                                    <a:alpha val="43000"/>
                                  </a:schemeClr>
                                </a:outerShdw>
                              </a:effectLst>
                              <a:latin typeface="Cambria Math"/>
                            </a:rPr>
                            <m:t>𝒙</m:t>
                          </m:r>
                        </m:e>
                        <m:sub>
                          <m:r>
                            <a:rPr lang="en-US" sz="2000" b="1" i="1" smtClean="0">
                              <a:solidFill>
                                <a:schemeClr val="bg2"/>
                              </a:solidFill>
                              <a:effectLst>
                                <a:outerShdw blurRad="50800" dist="38100" dir="2700000" algn="tl" rotWithShape="0">
                                  <a:schemeClr val="accent4">
                                    <a:alpha val="43000"/>
                                  </a:schemeClr>
                                </a:outerShdw>
                              </a:effectLst>
                              <a:latin typeface="Cambria Math"/>
                            </a:rPr>
                            <m:t>𝟒</m:t>
                          </m:r>
                        </m:sub>
                      </m:sSub>
                    </m:oMath>
                  </m:oMathPara>
                </a14:m>
                <a:endParaRPr lang="en-GB" sz="2000" b="1" dirty="0">
                  <a:solidFill>
                    <a:schemeClr val="bg2"/>
                  </a:solidFill>
                  <a:effectLst>
                    <a:outerShdw blurRad="50800" dist="38100" dir="2700000" algn="tl" rotWithShape="0">
                      <a:schemeClr val="accent4">
                        <a:alpha val="43000"/>
                      </a:schemeClr>
                    </a:outerShdw>
                  </a:effectLst>
                  <a:latin typeface="Arial Bold" charset="0"/>
                </a:endParaRPr>
              </a:p>
            </p:txBody>
          </p:sp>
        </mc:Choice>
        <mc:Fallback xmlns="">
          <p:sp>
            <p:nvSpPr>
              <p:cNvPr id="5" name="TextBox 4"/>
              <p:cNvSpPr txBox="1">
                <a:spLocks noRot="1" noChangeAspect="1" noMove="1" noResize="1" noEditPoints="1" noAdjustHandles="1" noChangeArrowheads="1" noChangeShapeType="1" noTextEdit="1"/>
              </p:cNvSpPr>
              <p:nvPr/>
            </p:nvSpPr>
            <p:spPr bwMode="auto">
              <a:xfrm>
                <a:off x="3544460" y="914400"/>
                <a:ext cx="488595" cy="381643"/>
              </a:xfrm>
              <a:prstGeom prst="rect">
                <a:avLst/>
              </a:prstGeom>
              <a:blipFill rotWithShape="1">
                <a:blip r:embed="rId4"/>
                <a:stretch>
                  <a:fillRect b="-1428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12" name="Circular Arrow 11"/>
          <p:cNvSpPr/>
          <p:nvPr/>
        </p:nvSpPr>
        <p:spPr>
          <a:xfrm rot="16947410" flipH="1">
            <a:off x="3367365" y="414672"/>
            <a:ext cx="742950" cy="762000"/>
          </a:xfrm>
          <a:prstGeom prst="circularArrow">
            <a:avLst>
              <a:gd name="adj1" fmla="val 8576"/>
              <a:gd name="adj2" fmla="val 1049885"/>
              <a:gd name="adj3" fmla="val 20457683"/>
              <a:gd name="adj4" fmla="val 2435948"/>
              <a:gd name="adj5" fmla="val 16621"/>
            </a:avLst>
          </a:prstGeom>
          <a:noFill/>
        </p:spPr>
        <p:style>
          <a:lnRef idx="1">
            <a:schemeClr val="dk1"/>
          </a:lnRef>
          <a:fillRef idx="3">
            <a:schemeClr val="dk1"/>
          </a:fillRef>
          <a:effectRef idx="2">
            <a:schemeClr val="dk1"/>
          </a:effectRef>
          <a:fontRef idx="minor">
            <a:schemeClr val="lt1"/>
          </a:fontRef>
        </p:style>
        <p:txBody>
          <a:bodyPr rtlCol="0" anchor="ctr"/>
          <a:lstStyle/>
          <a:p>
            <a:pPr algn="ctr"/>
            <a:endParaRPr lang="en-GB">
              <a:solidFill>
                <a:schemeClr val="tx1"/>
              </a:solidFill>
            </a:endParaRPr>
          </a:p>
        </p:txBody>
      </p:sp>
      <p:cxnSp>
        <p:nvCxnSpPr>
          <p:cNvPr id="8" name="Straight Connector 7"/>
          <p:cNvCxnSpPr/>
          <p:nvPr/>
        </p:nvCxnSpPr>
        <p:spPr>
          <a:xfrm>
            <a:off x="3713284" y="1600200"/>
            <a:ext cx="122316" cy="0"/>
          </a:xfrm>
          <a:prstGeom prst="line">
            <a:avLst/>
          </a:prstGeom>
          <a:ln>
            <a:solidFill>
              <a:schemeClr val="bg2"/>
            </a:solidFill>
          </a:ln>
          <a:effectLst/>
        </p:spPr>
        <p:style>
          <a:lnRef idx="3">
            <a:schemeClr val="dk1"/>
          </a:lnRef>
          <a:fillRef idx="0">
            <a:schemeClr val="dk1"/>
          </a:fillRef>
          <a:effectRef idx="2">
            <a:schemeClr val="dk1"/>
          </a:effectRef>
          <a:fontRef idx="minor">
            <a:schemeClr val="tx1"/>
          </a:fontRef>
        </p:style>
      </p:cxnSp>
      <p:sp>
        <p:nvSpPr>
          <p:cNvPr id="9" name="Circular Arrow 8"/>
          <p:cNvSpPr/>
          <p:nvPr/>
        </p:nvSpPr>
        <p:spPr>
          <a:xfrm>
            <a:off x="3625850" y="596900"/>
            <a:ext cx="1098549" cy="838200"/>
          </a:xfrm>
          <a:prstGeom prst="circularArrow">
            <a:avLst>
              <a:gd name="adj1" fmla="val 8576"/>
              <a:gd name="adj2" fmla="val 1049885"/>
              <a:gd name="adj3" fmla="val 20457683"/>
              <a:gd name="adj4" fmla="val 10858471"/>
              <a:gd name="adj5" fmla="val 16621"/>
            </a:avLst>
          </a:prstGeom>
          <a:noFill/>
          <a:ln>
            <a:solidFill>
              <a:schemeClr val="accent6"/>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GB">
              <a:solidFill>
                <a:schemeClr val="tx1"/>
              </a:solidFill>
            </a:endParaRPr>
          </a:p>
        </p:txBody>
      </p:sp>
      <p:sp>
        <p:nvSpPr>
          <p:cNvPr id="10" name="Multiply 9"/>
          <p:cNvSpPr/>
          <p:nvPr/>
        </p:nvSpPr>
        <p:spPr>
          <a:xfrm>
            <a:off x="3930971" y="476571"/>
            <a:ext cx="533079" cy="533079"/>
          </a:xfrm>
          <a:prstGeom prst="mathMultiply">
            <a:avLst>
              <a:gd name="adj1" fmla="val 9485"/>
            </a:avLst>
          </a:prstGeom>
          <a:solidFill>
            <a:schemeClr val="accent6"/>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1" name="TextBox 10"/>
              <p:cNvSpPr txBox="1"/>
              <p:nvPr/>
            </p:nvSpPr>
            <p:spPr bwMode="auto">
              <a:xfrm>
                <a:off x="4343400" y="927100"/>
                <a:ext cx="554319" cy="38164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lIns="73152" tIns="36576" rIns="73152" bIns="36576" rtlCol="0">
                <a:spAutoFit/>
              </a:bodyPr>
              <a:lstStyle/>
              <a:p>
                <a:pPr eaLnBrk="1" hangingPunct="1">
                  <a:spcBef>
                    <a:spcPct val="50000"/>
                  </a:spcBef>
                </a:pPr>
                <a14:m>
                  <m:oMathPara xmlns:m="http://schemas.openxmlformats.org/officeDocument/2006/math">
                    <m:oMathParaPr>
                      <m:jc m:val="centerGroup"/>
                    </m:oMathParaPr>
                    <m:oMath xmlns:m="http://schemas.openxmlformats.org/officeDocument/2006/math">
                      <m:sSub>
                        <m:sSubPr>
                          <m:ctrlPr>
                            <a:rPr lang="en-GB" sz="2000" b="1" i="1" smtClean="0">
                              <a:solidFill>
                                <a:schemeClr val="accent6"/>
                              </a:solidFill>
                              <a:effectLst>
                                <a:outerShdw blurRad="50800" dist="38100" dir="2700000" algn="tl" rotWithShape="0">
                                  <a:schemeClr val="accent4">
                                    <a:alpha val="43000"/>
                                  </a:schemeClr>
                                </a:outerShdw>
                              </a:effectLst>
                              <a:latin typeface="Cambria Math" panose="02040503050406030204" pitchFamily="18" charset="0"/>
                            </a:rPr>
                          </m:ctrlPr>
                        </m:sSubPr>
                        <m:e>
                          <m:r>
                            <a:rPr lang="en-US" sz="2000" b="1" i="1" smtClean="0">
                              <a:solidFill>
                                <a:schemeClr val="accent6"/>
                              </a:solidFill>
                              <a:effectLst>
                                <a:outerShdw blurRad="50800" dist="38100" dir="2700000" algn="tl" rotWithShape="0">
                                  <a:schemeClr val="accent4">
                                    <a:alpha val="43000"/>
                                  </a:schemeClr>
                                </a:outerShdw>
                              </a:effectLst>
                              <a:latin typeface="Cambria Math"/>
                            </a:rPr>
                            <m:t>𝒙</m:t>
                          </m:r>
                        </m:e>
                        <m:sub>
                          <m:r>
                            <a:rPr lang="en-US" sz="2000" b="1" i="1" smtClean="0">
                              <a:solidFill>
                                <a:schemeClr val="accent6"/>
                              </a:solidFill>
                              <a:effectLst>
                                <a:outerShdw blurRad="50800" dist="38100" dir="2700000" algn="tl" rotWithShape="0">
                                  <a:schemeClr val="accent4">
                                    <a:alpha val="43000"/>
                                  </a:schemeClr>
                                </a:outerShdw>
                              </a:effectLst>
                              <a:latin typeface="Cambria Math"/>
                            </a:rPr>
                            <m:t>𝟓</m:t>
                          </m:r>
                        </m:sub>
                      </m:sSub>
                      <m:r>
                        <a:rPr lang="en-US" sz="2000" b="1" i="1" smtClean="0">
                          <a:solidFill>
                            <a:schemeClr val="accent6"/>
                          </a:solidFill>
                          <a:effectLst>
                            <a:outerShdw blurRad="50800" dist="38100" dir="2700000" algn="tl" rotWithShape="0">
                              <a:schemeClr val="accent4">
                                <a:alpha val="43000"/>
                              </a:schemeClr>
                            </a:outerShdw>
                          </a:effectLst>
                          <a:latin typeface="Cambria Math"/>
                        </a:rPr>
                        <m:t>′</m:t>
                      </m:r>
                    </m:oMath>
                  </m:oMathPara>
                </a14:m>
                <a:endParaRPr lang="en-GB" sz="2000" b="1" dirty="0">
                  <a:solidFill>
                    <a:schemeClr val="accent6"/>
                  </a:solidFill>
                  <a:effectLst>
                    <a:outerShdw blurRad="50800" dist="38100" dir="2700000" algn="tl" rotWithShape="0">
                      <a:schemeClr val="accent4">
                        <a:alpha val="43000"/>
                      </a:schemeClr>
                    </a:outerShdw>
                  </a:effectLst>
                  <a:latin typeface="Arial Bold" charset="0"/>
                </a:endParaRPr>
              </a:p>
            </p:txBody>
          </p:sp>
        </mc:Choice>
        <mc:Fallback xmlns="">
          <p:sp>
            <p:nvSpPr>
              <p:cNvPr id="11" name="TextBox 10"/>
              <p:cNvSpPr txBox="1">
                <a:spLocks noRot="1" noChangeAspect="1" noMove="1" noResize="1" noEditPoints="1" noAdjustHandles="1" noChangeArrowheads="1" noChangeShapeType="1" noTextEdit="1"/>
              </p:cNvSpPr>
              <p:nvPr/>
            </p:nvSpPr>
            <p:spPr bwMode="auto">
              <a:xfrm>
                <a:off x="4343400" y="927100"/>
                <a:ext cx="554319" cy="381643"/>
              </a:xfrm>
              <a:prstGeom prst="rect">
                <a:avLst/>
              </a:prstGeom>
              <a:blipFill rotWithShape="1">
                <a:blip r:embed="rId5"/>
                <a:stretch>
                  <a:fillRect r="-5556" b="-1587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cxnSp>
        <p:nvCxnSpPr>
          <p:cNvPr id="13" name="Straight Connector 12"/>
          <p:cNvCxnSpPr/>
          <p:nvPr/>
        </p:nvCxnSpPr>
        <p:spPr>
          <a:xfrm>
            <a:off x="4523843" y="3956050"/>
            <a:ext cx="122316" cy="0"/>
          </a:xfrm>
          <a:prstGeom prst="line">
            <a:avLst/>
          </a:prstGeom>
          <a:ln>
            <a:solidFill>
              <a:schemeClr val="bg2"/>
            </a:solidFill>
          </a:ln>
          <a:effectLst/>
        </p:spPr>
        <p:style>
          <a:lnRef idx="3">
            <a:schemeClr val="dk1"/>
          </a:lnRef>
          <a:fillRef idx="0">
            <a:schemeClr val="dk1"/>
          </a:fillRef>
          <a:effectRef idx="2">
            <a:schemeClr val="dk1"/>
          </a:effectRef>
          <a:fontRef idx="minor">
            <a:schemeClr val="tx1"/>
          </a:fontRef>
        </p:style>
      </p:cxnSp>
      <p:sp>
        <p:nvSpPr>
          <p:cNvPr id="2" name="Slide Number Placeholder 1"/>
          <p:cNvSpPr>
            <a:spLocks noGrp="1"/>
          </p:cNvSpPr>
          <p:nvPr>
            <p:ph type="sldNum" sz="quarter" idx="10"/>
          </p:nvPr>
        </p:nvSpPr>
        <p:spPr/>
        <p:txBody>
          <a:bodyPr/>
          <a:lstStyle/>
          <a:p>
            <a:fld id="{FF1FF72B-FD9A-47D5-8BF7-3039EF6E51FB}" type="slidenum">
              <a:rPr lang="en-US" smtClean="0"/>
              <a:t>13</a:t>
            </a:fld>
            <a:endParaRPr lang="en-US"/>
          </a:p>
        </p:txBody>
      </p:sp>
    </p:spTree>
    <p:extLst>
      <p:ext uri="{BB962C8B-B14F-4D97-AF65-F5344CB8AC3E}">
        <p14:creationId xmlns:p14="http://schemas.microsoft.com/office/powerpoint/2010/main" val="2362502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Metropolis-Hastings: Example</a:t>
            </a:r>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81101" y="1230311"/>
            <a:ext cx="4952997" cy="2786060"/>
          </a:xfrm>
          <a:prstGeom prst="rect">
            <a:avLst/>
          </a:prstGeom>
        </p:spPr>
      </p:pic>
      <mc:AlternateContent xmlns:mc="http://schemas.openxmlformats.org/markup-compatibility/2006" xmlns:a14="http://schemas.microsoft.com/office/drawing/2010/main">
        <mc:Choice Requires="a14">
          <p:sp>
            <p:nvSpPr>
              <p:cNvPr id="5" name="TextBox 4"/>
              <p:cNvSpPr txBox="1"/>
              <p:nvPr/>
            </p:nvSpPr>
            <p:spPr bwMode="auto">
              <a:xfrm>
                <a:off x="2743199" y="761357"/>
                <a:ext cx="1828800" cy="38164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73152" tIns="36576" rIns="73152" bIns="36576" rtlCol="0">
                <a:spAutoFit/>
              </a:bodyPr>
              <a:lstStyle/>
              <a:p>
                <a:pPr eaLnBrk="1" hangingPunct="1">
                  <a:spcBef>
                    <a:spcPct val="50000"/>
                  </a:spcBef>
                </a:pPr>
                <a14:m>
                  <m:oMathPara xmlns:m="http://schemas.openxmlformats.org/officeDocument/2006/math">
                    <m:oMathParaPr>
                      <m:jc m:val="center"/>
                    </m:oMathParaPr>
                    <m:oMath xmlns:m="http://schemas.openxmlformats.org/officeDocument/2006/math">
                      <m:r>
                        <a:rPr lang="en-US" sz="2000" b="1" i="1" smtClean="0">
                          <a:solidFill>
                            <a:schemeClr val="bg2"/>
                          </a:solidFill>
                          <a:effectLst>
                            <a:outerShdw blurRad="50800" dist="38100" dir="2700000" algn="tl" rotWithShape="0">
                              <a:schemeClr val="accent4">
                                <a:alpha val="43000"/>
                              </a:schemeClr>
                            </a:outerShdw>
                          </a:effectLst>
                          <a:latin typeface="Cambria Math"/>
                        </a:rPr>
                        <m:t>𝒏</m:t>
                      </m:r>
                      <m:r>
                        <a:rPr lang="en-US" sz="2000" b="1" i="1" smtClean="0">
                          <a:solidFill>
                            <a:schemeClr val="bg2"/>
                          </a:solidFill>
                          <a:effectLst>
                            <a:outerShdw blurRad="50800" dist="38100" dir="2700000" algn="tl" rotWithShape="0">
                              <a:schemeClr val="accent4">
                                <a:alpha val="43000"/>
                              </a:schemeClr>
                            </a:outerShdw>
                          </a:effectLst>
                          <a:latin typeface="Cambria Math"/>
                        </a:rPr>
                        <m:t>=</m:t>
                      </m:r>
                      <m:r>
                        <a:rPr lang="en-US" sz="2000" b="1" i="1" smtClean="0">
                          <a:solidFill>
                            <a:schemeClr val="bg2"/>
                          </a:solidFill>
                          <a:effectLst>
                            <a:outerShdw blurRad="50800" dist="38100" dir="2700000" algn="tl" rotWithShape="0">
                              <a:schemeClr val="accent4">
                                <a:alpha val="43000"/>
                              </a:schemeClr>
                            </a:outerShdw>
                          </a:effectLst>
                          <a:latin typeface="Cambria Math"/>
                        </a:rPr>
                        <m:t>𝟐𝟎</m:t>
                      </m:r>
                    </m:oMath>
                  </m:oMathPara>
                </a14:m>
                <a:endParaRPr lang="en-GB" sz="2000" b="1" dirty="0">
                  <a:solidFill>
                    <a:schemeClr val="bg2"/>
                  </a:solidFill>
                  <a:effectLst>
                    <a:outerShdw blurRad="50800" dist="38100" dir="2700000" algn="tl" rotWithShape="0">
                      <a:schemeClr val="accent4">
                        <a:alpha val="43000"/>
                      </a:schemeClr>
                    </a:outerShdw>
                  </a:effectLst>
                  <a:latin typeface="Arial Bold" charset="0"/>
                </a:endParaRPr>
              </a:p>
            </p:txBody>
          </p:sp>
        </mc:Choice>
        <mc:Fallback xmlns="">
          <p:sp>
            <p:nvSpPr>
              <p:cNvPr id="5" name="TextBox 4"/>
              <p:cNvSpPr txBox="1">
                <a:spLocks noRot="1" noChangeAspect="1" noMove="1" noResize="1" noEditPoints="1" noAdjustHandles="1" noChangeArrowheads="1" noChangeShapeType="1" noTextEdit="1"/>
              </p:cNvSpPr>
              <p:nvPr/>
            </p:nvSpPr>
            <p:spPr bwMode="auto">
              <a:xfrm>
                <a:off x="2743199" y="761357"/>
                <a:ext cx="1828800" cy="381643"/>
              </a:xfrm>
              <a:prstGeom prst="rect">
                <a:avLst/>
              </a:prstGeom>
              <a:blipFill rotWithShape="1">
                <a:blip r:embed="rId4"/>
                <a:stretch>
                  <a:fillRect b="-634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2" name="Slide Number Placeholder 1"/>
          <p:cNvSpPr>
            <a:spLocks noGrp="1"/>
          </p:cNvSpPr>
          <p:nvPr>
            <p:ph type="sldNum" sz="quarter" idx="10"/>
          </p:nvPr>
        </p:nvSpPr>
        <p:spPr/>
        <p:txBody>
          <a:bodyPr/>
          <a:lstStyle/>
          <a:p>
            <a:fld id="{FF1FF72B-FD9A-47D5-8BF7-3039EF6E51FB}" type="slidenum">
              <a:rPr lang="en-US" smtClean="0"/>
              <a:t>14</a:t>
            </a:fld>
            <a:endParaRPr lang="en-US"/>
          </a:p>
        </p:txBody>
      </p:sp>
    </p:spTree>
    <p:extLst>
      <p:ext uri="{BB962C8B-B14F-4D97-AF65-F5344CB8AC3E}">
        <p14:creationId xmlns:p14="http://schemas.microsoft.com/office/powerpoint/2010/main" val="3971202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Metropolis-Hastings: Example</a:t>
            </a:r>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81102" y="1230311"/>
            <a:ext cx="4952995" cy="2786060"/>
          </a:xfrm>
          <a:prstGeom prst="rect">
            <a:avLst/>
          </a:prstGeom>
        </p:spPr>
      </p:pic>
      <mc:AlternateContent xmlns:mc="http://schemas.openxmlformats.org/markup-compatibility/2006" xmlns:a14="http://schemas.microsoft.com/office/drawing/2010/main">
        <mc:Choice Requires="a14">
          <p:sp>
            <p:nvSpPr>
              <p:cNvPr id="7" name="TextBox 6"/>
              <p:cNvSpPr txBox="1"/>
              <p:nvPr/>
            </p:nvSpPr>
            <p:spPr bwMode="auto">
              <a:xfrm>
                <a:off x="2743199" y="761357"/>
                <a:ext cx="1828800" cy="38164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73152" tIns="36576" rIns="73152" bIns="36576" rtlCol="0">
                <a:spAutoFit/>
              </a:bodyPr>
              <a:lstStyle/>
              <a:p>
                <a:pPr eaLnBrk="1" hangingPunct="1">
                  <a:spcBef>
                    <a:spcPct val="50000"/>
                  </a:spcBef>
                </a:pPr>
                <a14:m>
                  <m:oMathPara xmlns:m="http://schemas.openxmlformats.org/officeDocument/2006/math">
                    <m:oMathParaPr>
                      <m:jc m:val="center"/>
                    </m:oMathParaPr>
                    <m:oMath xmlns:m="http://schemas.openxmlformats.org/officeDocument/2006/math">
                      <m:r>
                        <a:rPr lang="en-US" sz="2000" b="1" i="1" smtClean="0">
                          <a:solidFill>
                            <a:schemeClr val="bg2"/>
                          </a:solidFill>
                          <a:effectLst>
                            <a:outerShdw blurRad="50800" dist="38100" dir="2700000" algn="tl" rotWithShape="0">
                              <a:schemeClr val="accent4">
                                <a:alpha val="43000"/>
                              </a:schemeClr>
                            </a:outerShdw>
                          </a:effectLst>
                          <a:latin typeface="Cambria Math"/>
                        </a:rPr>
                        <m:t>𝒏</m:t>
                      </m:r>
                      <m:r>
                        <a:rPr lang="en-US" sz="2000" b="1" i="1" smtClean="0">
                          <a:solidFill>
                            <a:schemeClr val="bg2"/>
                          </a:solidFill>
                          <a:effectLst>
                            <a:outerShdw blurRad="50800" dist="38100" dir="2700000" algn="tl" rotWithShape="0">
                              <a:schemeClr val="accent4">
                                <a:alpha val="43000"/>
                              </a:schemeClr>
                            </a:outerShdw>
                          </a:effectLst>
                          <a:latin typeface="Cambria Math"/>
                        </a:rPr>
                        <m:t>=</m:t>
                      </m:r>
                      <m:r>
                        <a:rPr lang="en-US" sz="2000" b="1" i="1" smtClean="0">
                          <a:solidFill>
                            <a:schemeClr val="bg2"/>
                          </a:solidFill>
                          <a:effectLst>
                            <a:outerShdw blurRad="50800" dist="38100" dir="2700000" algn="tl" rotWithShape="0">
                              <a:schemeClr val="accent4">
                                <a:alpha val="43000"/>
                              </a:schemeClr>
                            </a:outerShdw>
                          </a:effectLst>
                          <a:latin typeface="Cambria Math"/>
                        </a:rPr>
                        <m:t>𝟐𝟎𝟎</m:t>
                      </m:r>
                    </m:oMath>
                  </m:oMathPara>
                </a14:m>
                <a:endParaRPr lang="en-GB" sz="2000" b="1" dirty="0">
                  <a:solidFill>
                    <a:schemeClr val="bg2"/>
                  </a:solidFill>
                  <a:effectLst>
                    <a:outerShdw blurRad="50800" dist="38100" dir="2700000" algn="tl" rotWithShape="0">
                      <a:schemeClr val="accent4">
                        <a:alpha val="43000"/>
                      </a:schemeClr>
                    </a:outerShdw>
                  </a:effectLst>
                  <a:latin typeface="Arial Bold" charset="0"/>
                </a:endParaRPr>
              </a:p>
            </p:txBody>
          </p:sp>
        </mc:Choice>
        <mc:Fallback xmlns="">
          <p:sp>
            <p:nvSpPr>
              <p:cNvPr id="7" name="TextBox 6"/>
              <p:cNvSpPr txBox="1">
                <a:spLocks noRot="1" noChangeAspect="1" noMove="1" noResize="1" noEditPoints="1" noAdjustHandles="1" noChangeArrowheads="1" noChangeShapeType="1" noTextEdit="1"/>
              </p:cNvSpPr>
              <p:nvPr/>
            </p:nvSpPr>
            <p:spPr bwMode="auto">
              <a:xfrm>
                <a:off x="2743199" y="761357"/>
                <a:ext cx="1828800" cy="381643"/>
              </a:xfrm>
              <a:prstGeom prst="rect">
                <a:avLst/>
              </a:prstGeom>
              <a:blipFill rotWithShape="1">
                <a:blip r:embed="rId4"/>
                <a:stretch>
                  <a:fillRect b="-634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2" name="Slide Number Placeholder 1"/>
          <p:cNvSpPr>
            <a:spLocks noGrp="1"/>
          </p:cNvSpPr>
          <p:nvPr>
            <p:ph type="sldNum" sz="quarter" idx="10"/>
          </p:nvPr>
        </p:nvSpPr>
        <p:spPr/>
        <p:txBody>
          <a:bodyPr/>
          <a:lstStyle/>
          <a:p>
            <a:fld id="{FF1FF72B-FD9A-47D5-8BF7-3039EF6E51FB}" type="slidenum">
              <a:rPr lang="en-US" smtClean="0"/>
              <a:t>15</a:t>
            </a:fld>
            <a:endParaRPr lang="en-US"/>
          </a:p>
        </p:txBody>
      </p:sp>
    </p:spTree>
    <p:extLst>
      <p:ext uri="{BB962C8B-B14F-4D97-AF65-F5344CB8AC3E}">
        <p14:creationId xmlns:p14="http://schemas.microsoft.com/office/powerpoint/2010/main" val="38180252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Metropolis-Hastings: Example</a:t>
            </a:r>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81102" y="1230311"/>
            <a:ext cx="4952995" cy="2786059"/>
          </a:xfrm>
          <a:prstGeom prst="rect">
            <a:avLst/>
          </a:prstGeom>
        </p:spPr>
      </p:pic>
      <mc:AlternateContent xmlns:mc="http://schemas.openxmlformats.org/markup-compatibility/2006" xmlns:a14="http://schemas.microsoft.com/office/drawing/2010/main">
        <mc:Choice Requires="a14">
          <p:sp>
            <p:nvSpPr>
              <p:cNvPr id="7" name="TextBox 6"/>
              <p:cNvSpPr txBox="1"/>
              <p:nvPr/>
            </p:nvSpPr>
            <p:spPr bwMode="auto">
              <a:xfrm>
                <a:off x="2743199" y="761357"/>
                <a:ext cx="1828800" cy="38164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73152" tIns="36576" rIns="73152" bIns="36576" rtlCol="0">
                <a:spAutoFit/>
              </a:bodyPr>
              <a:lstStyle/>
              <a:p>
                <a:pPr eaLnBrk="1" hangingPunct="1">
                  <a:spcBef>
                    <a:spcPct val="50000"/>
                  </a:spcBef>
                </a:pPr>
                <a14:m>
                  <m:oMathPara xmlns:m="http://schemas.openxmlformats.org/officeDocument/2006/math">
                    <m:oMathParaPr>
                      <m:jc m:val="center"/>
                    </m:oMathParaPr>
                    <m:oMath xmlns:m="http://schemas.openxmlformats.org/officeDocument/2006/math">
                      <m:r>
                        <a:rPr lang="en-US" sz="2000" b="1" i="1" smtClean="0">
                          <a:solidFill>
                            <a:schemeClr val="bg2"/>
                          </a:solidFill>
                          <a:effectLst>
                            <a:outerShdw blurRad="50800" dist="38100" dir="2700000" algn="tl" rotWithShape="0">
                              <a:schemeClr val="accent4">
                                <a:alpha val="43000"/>
                              </a:schemeClr>
                            </a:outerShdw>
                          </a:effectLst>
                          <a:latin typeface="Cambria Math"/>
                        </a:rPr>
                        <m:t>𝒏</m:t>
                      </m:r>
                      <m:r>
                        <a:rPr lang="en-US" sz="2000" b="1" i="1" smtClean="0">
                          <a:solidFill>
                            <a:schemeClr val="bg2"/>
                          </a:solidFill>
                          <a:effectLst>
                            <a:outerShdw blurRad="50800" dist="38100" dir="2700000" algn="tl" rotWithShape="0">
                              <a:schemeClr val="accent4">
                                <a:alpha val="43000"/>
                              </a:schemeClr>
                            </a:outerShdw>
                          </a:effectLst>
                          <a:latin typeface="Cambria Math"/>
                        </a:rPr>
                        <m:t>=</m:t>
                      </m:r>
                      <m:r>
                        <a:rPr lang="en-US" sz="2000" b="1" i="1" smtClean="0">
                          <a:solidFill>
                            <a:schemeClr val="bg2"/>
                          </a:solidFill>
                          <a:effectLst>
                            <a:outerShdw blurRad="50800" dist="38100" dir="2700000" algn="tl" rotWithShape="0">
                              <a:schemeClr val="accent4">
                                <a:alpha val="43000"/>
                              </a:schemeClr>
                            </a:outerShdw>
                          </a:effectLst>
                          <a:latin typeface="Cambria Math"/>
                        </a:rPr>
                        <m:t>𝟐𝟎𝟎𝟎</m:t>
                      </m:r>
                    </m:oMath>
                  </m:oMathPara>
                </a14:m>
                <a:endParaRPr lang="en-GB" sz="2000" b="1" dirty="0">
                  <a:solidFill>
                    <a:schemeClr val="bg2"/>
                  </a:solidFill>
                  <a:effectLst>
                    <a:outerShdw blurRad="50800" dist="38100" dir="2700000" algn="tl" rotWithShape="0">
                      <a:schemeClr val="accent4">
                        <a:alpha val="43000"/>
                      </a:schemeClr>
                    </a:outerShdw>
                  </a:effectLst>
                  <a:latin typeface="Arial Bold" charset="0"/>
                </a:endParaRPr>
              </a:p>
            </p:txBody>
          </p:sp>
        </mc:Choice>
        <mc:Fallback xmlns="">
          <p:sp>
            <p:nvSpPr>
              <p:cNvPr id="7" name="TextBox 6"/>
              <p:cNvSpPr txBox="1">
                <a:spLocks noRot="1" noChangeAspect="1" noMove="1" noResize="1" noEditPoints="1" noAdjustHandles="1" noChangeArrowheads="1" noChangeShapeType="1" noTextEdit="1"/>
              </p:cNvSpPr>
              <p:nvPr/>
            </p:nvSpPr>
            <p:spPr bwMode="auto">
              <a:xfrm>
                <a:off x="2743199" y="761357"/>
                <a:ext cx="1828800" cy="381643"/>
              </a:xfrm>
              <a:prstGeom prst="rect">
                <a:avLst/>
              </a:prstGeom>
              <a:blipFill rotWithShape="1">
                <a:blip r:embed="rId4"/>
                <a:stretch>
                  <a:fillRect b="-634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2" name="Slide Number Placeholder 1"/>
          <p:cNvSpPr>
            <a:spLocks noGrp="1"/>
          </p:cNvSpPr>
          <p:nvPr>
            <p:ph type="sldNum" sz="quarter" idx="10"/>
          </p:nvPr>
        </p:nvSpPr>
        <p:spPr/>
        <p:txBody>
          <a:bodyPr/>
          <a:lstStyle/>
          <a:p>
            <a:fld id="{FF1FF72B-FD9A-47D5-8BF7-3039EF6E51FB}" type="slidenum">
              <a:rPr lang="en-US" smtClean="0"/>
              <a:t>16</a:t>
            </a:fld>
            <a:endParaRPr lang="en-US"/>
          </a:p>
        </p:txBody>
      </p:sp>
    </p:spTree>
    <p:extLst>
      <p:ext uri="{BB962C8B-B14F-4D97-AF65-F5344CB8AC3E}">
        <p14:creationId xmlns:p14="http://schemas.microsoft.com/office/powerpoint/2010/main" val="175639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p:cNvSpPr>
                <a:spLocks noGrp="1"/>
              </p:cNvSpPr>
              <p:nvPr>
                <p:ph type="body" idx="1"/>
              </p:nvPr>
            </p:nvSpPr>
            <p:spPr/>
            <p:txBody>
              <a:bodyPr/>
              <a:lstStyle/>
              <a:p>
                <a:r>
                  <a:rPr lang="en-US" dirty="0" smtClean="0"/>
                  <a:t>Cannot fetch proposals directly from </a:t>
                </a:r>
                <a14:m>
                  <m:oMath xmlns:m="http://schemas.openxmlformats.org/officeDocument/2006/math">
                    <m:r>
                      <a:rPr lang="en-US" i="1">
                        <a:latin typeface="Cambria Math"/>
                      </a:rPr>
                      <m:t>𝑓</m:t>
                    </m:r>
                  </m:oMath>
                </a14:m>
                <a:endParaRPr lang="en-US" dirty="0" smtClean="0"/>
              </a:p>
              <a:p>
                <a:r>
                  <a:rPr lang="en-US" dirty="0" smtClean="0"/>
                  <a:t>Generate a proposal </a:t>
                </a:r>
                <a14:m>
                  <m:oMath xmlns:m="http://schemas.openxmlformats.org/officeDocument/2006/math">
                    <m:r>
                      <a:rPr lang="en-US" i="1">
                        <a:latin typeface="Cambria Math" panose="02040503050406030204" pitchFamily="18" charset="0"/>
                      </a:rPr>
                      <m:t>𝑗</m:t>
                    </m:r>
                    <m:r>
                      <a:rPr lang="en-US" i="1">
                        <a:latin typeface="Cambria Math" panose="02040503050406030204" pitchFamily="18" charset="0"/>
                      </a:rPr>
                      <m:t> </m:t>
                    </m:r>
                  </m:oMath>
                </a14:m>
                <a:r>
                  <a:rPr lang="en-US" dirty="0" smtClean="0"/>
                  <a:t>from some </a:t>
                </a:r>
                <a:r>
                  <a:rPr lang="en-US" i="1" dirty="0" smtClean="0"/>
                  <a:t>proposal distribution</a:t>
                </a:r>
                <a:r>
                  <a:rPr lang="en-US" dirty="0" smtClean="0"/>
                  <a:t> </a:t>
                </a:r>
                <a14:m>
                  <m:oMath xmlns:m="http://schemas.openxmlformats.org/officeDocument/2006/math">
                    <m:r>
                      <a:rPr lang="en-US" i="1" smtClean="0">
                        <a:latin typeface="Cambria Math" panose="02040503050406030204" pitchFamily="18" charset="0"/>
                      </a:rPr>
                      <m:t>𝑇</m:t>
                    </m:r>
                  </m:oMath>
                </a14:m>
                <a:endParaRPr lang="en-US" dirty="0" smtClean="0"/>
              </a:p>
              <a:p>
                <a:pPr lvl="1"/>
                <a:r>
                  <a:rPr lang="en-US" dirty="0">
                    <a:latin typeface="Georgia" panose="02040502050405020303" pitchFamily="18" charset="0"/>
                  </a:rPr>
                  <a:t>Similar to importance sampling in Monte </a:t>
                </a:r>
                <a:r>
                  <a:rPr lang="en-US" dirty="0" smtClean="0">
                    <a:latin typeface="Georgia" panose="02040502050405020303" pitchFamily="18" charset="0"/>
                  </a:rPr>
                  <a:t>Carlo</a:t>
                </a:r>
                <a:endParaRPr lang="en-US" i="1" dirty="0" smtClean="0">
                  <a:latin typeface="Georgia" panose="02040502050405020303" pitchFamily="18" charset="0"/>
                </a:endParaRPr>
              </a:p>
              <a:p>
                <a:pPr lvl="1"/>
                <a14:m>
                  <m:oMath xmlns:m="http://schemas.openxmlformats.org/officeDocument/2006/math">
                    <m:r>
                      <a:rPr lang="en-US" sz="1800" i="1">
                        <a:latin typeface="Cambria Math" panose="02040503050406030204" pitchFamily="18" charset="0"/>
                      </a:rPr>
                      <m:t>𝑇</m:t>
                    </m:r>
                  </m:oMath>
                </a14:m>
                <a:r>
                  <a:rPr lang="en-US" dirty="0" smtClean="0">
                    <a:latin typeface="Georgia" panose="02040502050405020303" pitchFamily="18" charset="0"/>
                  </a:rPr>
                  <a:t> can depend on the current state </a:t>
                </a:r>
                <a14:m>
                  <m:oMath xmlns:m="http://schemas.openxmlformats.org/officeDocument/2006/math">
                    <m:r>
                      <a:rPr lang="en-US" i="1">
                        <a:latin typeface="Cambria Math"/>
                      </a:rPr>
                      <m:t>𝑖</m:t>
                    </m:r>
                  </m:oMath>
                </a14:m>
                <a:r>
                  <a:rPr lang="en-US" sz="1100" dirty="0" smtClean="0">
                    <a:latin typeface="Georgia" panose="02040502050405020303" pitchFamily="18" charset="0"/>
                  </a:rPr>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a:rPr>
                          <m:t>𝑖</m:t>
                        </m:r>
                        <m:r>
                          <a:rPr lang="en-US" i="1">
                            <a:latin typeface="Cambria Math"/>
                            <a:ea typeface="Cambria Math"/>
                          </a:rPr>
                          <m:t>→</m:t>
                        </m:r>
                        <m:r>
                          <a:rPr lang="en-US" i="1">
                            <a:latin typeface="Cambria Math"/>
                            <a:ea typeface="Cambria Math"/>
                          </a:rPr>
                          <m:t>𝑗</m:t>
                        </m:r>
                      </m:sub>
                    </m:sSub>
                  </m:oMath>
                </a14:m>
                <a:endParaRPr lang="en-US" dirty="0" smtClean="0">
                  <a:latin typeface="Georgia" panose="02040502050405020303" pitchFamily="18" charset="0"/>
                </a:endParaRPr>
              </a:p>
              <a:p>
                <a:pPr lvl="1"/>
                <a:r>
                  <a:rPr lang="en-US" dirty="0" smtClean="0"/>
                  <a:t>New transition probability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sub>
                    </m:sSub>
                    <m:sSub>
                      <m:sSubPr>
                        <m:ctrlPr>
                          <a:rPr lang="en-US" i="1" smtClean="0">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𝑇</m:t>
                        </m:r>
                      </m:e>
                      <m:sub>
                        <m:r>
                          <a:rPr lang="en-US" i="1">
                            <a:solidFill>
                              <a:srgbClr val="FF0000"/>
                            </a:solidFill>
                            <a:latin typeface="Cambria Math" panose="02040503050406030204" pitchFamily="18" charset="0"/>
                          </a:rPr>
                          <m:t>𝑖</m:t>
                        </m:r>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𝑗</m:t>
                        </m:r>
                      </m:sub>
                    </m:sSub>
                  </m:oMath>
                </a14:m>
                <a:endParaRPr lang="en-US" i="1" dirty="0">
                  <a:latin typeface="Cambria Math" panose="02040503050406030204" pitchFamily="18" charset="0"/>
                </a:endParaRPr>
              </a:p>
              <a:p>
                <a:r>
                  <a:rPr lang="en-US" dirty="0" smtClean="0"/>
                  <a:t>Acceptance probability is then (from detailed balance):</a:t>
                </a:r>
              </a:p>
              <a:p>
                <a:pPr marL="365125" lvl="1" indent="0">
                  <a:buNone/>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a:rPr>
                            <m:t>𝑎</m:t>
                          </m:r>
                        </m:e>
                        <m:sub>
                          <m:r>
                            <a:rPr lang="en-US" sz="1800" i="1">
                              <a:latin typeface="Cambria Math"/>
                            </a:rPr>
                            <m:t>𝑖</m:t>
                          </m:r>
                          <m:r>
                            <a:rPr lang="en-US" sz="1800" i="1">
                              <a:latin typeface="Cambria Math"/>
                              <a:ea typeface="Cambria Math"/>
                            </a:rPr>
                            <m:t>→</m:t>
                          </m:r>
                          <m:r>
                            <a:rPr lang="en-US" sz="1800" i="1">
                              <a:latin typeface="Cambria Math"/>
                              <a:ea typeface="Cambria Math"/>
                            </a:rPr>
                            <m:t>𝑗</m:t>
                          </m:r>
                        </m:sub>
                      </m:sSub>
                      <m:r>
                        <a:rPr lang="en-US" sz="1800" i="1">
                          <a:latin typeface="Cambria Math"/>
                        </a:rPr>
                        <m:t>=</m:t>
                      </m:r>
                      <m:d>
                        <m:dPr>
                          <m:ctrlPr>
                            <a:rPr lang="en-US" sz="1800" b="0" i="1" smtClean="0">
                              <a:latin typeface="Cambria Math" panose="02040503050406030204" pitchFamily="18" charset="0"/>
                            </a:rPr>
                          </m:ctrlPr>
                        </m:dPr>
                        <m:e>
                          <m:f>
                            <m:fPr>
                              <m:ctrlPr>
                                <a:rPr lang="en-US" sz="1800" i="1">
                                  <a:latin typeface="Cambria Math" panose="02040503050406030204" pitchFamily="18" charset="0"/>
                                </a:rPr>
                              </m:ctrlPr>
                            </m:fPr>
                            <m:num>
                              <m:sSub>
                                <m:sSubPr>
                                  <m:ctrlPr>
                                    <a:rPr lang="en-US" sz="1800" i="1">
                                      <a:latin typeface="Cambria Math" panose="02040503050406030204" pitchFamily="18" charset="0"/>
                                    </a:rPr>
                                  </m:ctrlPr>
                                </m:sSubPr>
                                <m:e>
                                  <m:r>
                                    <a:rPr lang="en-US" sz="1800" i="1">
                                      <a:latin typeface="Cambria Math"/>
                                    </a:rPr>
                                    <m:t>𝑓</m:t>
                                  </m:r>
                                </m:e>
                                <m:sub>
                                  <m:r>
                                    <a:rPr lang="en-US" sz="1800" i="1">
                                      <a:latin typeface="Cambria Math"/>
                                    </a:rPr>
                                    <m:t>𝑗</m:t>
                                  </m:r>
                                </m:sub>
                              </m:sSub>
                            </m:num>
                            <m:den>
                              <m:sSub>
                                <m:sSubPr>
                                  <m:ctrlPr>
                                    <a:rPr lang="en-US" sz="1800" b="0" i="1" smtClean="0">
                                      <a:solidFill>
                                        <a:srgbClr val="FF0000"/>
                                      </a:solidFill>
                                      <a:latin typeface="Cambria Math" panose="02040503050406030204" pitchFamily="18" charset="0"/>
                                    </a:rPr>
                                  </m:ctrlPr>
                                </m:sSubPr>
                                <m:e>
                                  <m:r>
                                    <a:rPr lang="en-US" sz="1800" b="0" i="1" smtClean="0">
                                      <a:solidFill>
                                        <a:srgbClr val="FF0000"/>
                                      </a:solidFill>
                                      <a:latin typeface="Cambria Math" panose="02040503050406030204" pitchFamily="18" charset="0"/>
                                    </a:rPr>
                                    <m:t>𝑇</m:t>
                                  </m:r>
                                </m:e>
                                <m:sub>
                                  <m:r>
                                    <a:rPr lang="en-US" sz="1800" i="1">
                                      <a:solidFill>
                                        <a:srgbClr val="FF0000"/>
                                      </a:solidFill>
                                      <a:latin typeface="Cambria Math" panose="02040503050406030204" pitchFamily="18" charset="0"/>
                                    </a:rPr>
                                    <m:t>𝑖</m:t>
                                  </m:r>
                                  <m:r>
                                    <a:rPr lang="en-US" sz="1800" i="1">
                                      <a:solidFill>
                                        <a:srgbClr val="FF0000"/>
                                      </a:solidFill>
                                      <a:latin typeface="Cambria Math"/>
                                      <a:ea typeface="Cambria Math"/>
                                    </a:rPr>
                                    <m:t>→</m:t>
                                  </m:r>
                                  <m:r>
                                    <a:rPr lang="en-US" sz="1800" i="1">
                                      <a:solidFill>
                                        <a:srgbClr val="FF0000"/>
                                      </a:solidFill>
                                      <a:latin typeface="Cambria Math"/>
                                      <a:ea typeface="Cambria Math"/>
                                    </a:rPr>
                                    <m:t>𝑗</m:t>
                                  </m:r>
                                </m:sub>
                              </m:sSub>
                            </m:den>
                          </m:f>
                        </m:e>
                      </m:d>
                      <m:r>
                        <a:rPr lang="en-US" sz="1800" b="0" i="1" smtClean="0">
                          <a:latin typeface="Cambria Math" panose="02040503050406030204" pitchFamily="18" charset="0"/>
                        </a:rPr>
                        <m:t>/</m:t>
                      </m:r>
                      <m:d>
                        <m:dPr>
                          <m:ctrlPr>
                            <a:rPr lang="en-US" sz="1800" b="0" i="1" smtClean="0">
                              <a:latin typeface="Cambria Math" panose="02040503050406030204" pitchFamily="18" charset="0"/>
                            </a:rPr>
                          </m:ctrlPr>
                        </m:dPr>
                        <m:e>
                          <m:f>
                            <m:fPr>
                              <m:ctrlPr>
                                <a:rPr lang="en-US" sz="1800" i="1">
                                  <a:latin typeface="Cambria Math" panose="02040503050406030204" pitchFamily="18" charset="0"/>
                                </a:rPr>
                              </m:ctrlPr>
                            </m:fPr>
                            <m:num>
                              <m:sSub>
                                <m:sSubPr>
                                  <m:ctrlPr>
                                    <a:rPr lang="en-US" sz="1800" i="1">
                                      <a:latin typeface="Cambria Math" panose="02040503050406030204" pitchFamily="18" charset="0"/>
                                    </a:rPr>
                                  </m:ctrlPr>
                                </m:sSubPr>
                                <m:e>
                                  <m:r>
                                    <a:rPr lang="en-US" sz="1800" i="1">
                                      <a:latin typeface="Cambria Math"/>
                                    </a:rPr>
                                    <m:t>𝑓</m:t>
                                  </m:r>
                                </m:e>
                                <m:sub>
                                  <m:r>
                                    <a:rPr lang="en-US" sz="1800" b="0" i="1" smtClean="0">
                                      <a:latin typeface="Cambria Math" panose="02040503050406030204" pitchFamily="18" charset="0"/>
                                    </a:rPr>
                                    <m:t>𝑖</m:t>
                                  </m:r>
                                </m:sub>
                              </m:sSub>
                            </m:num>
                            <m:den>
                              <m:sSub>
                                <m:sSubPr>
                                  <m:ctrlPr>
                                    <a:rPr lang="en-US" sz="1800" i="1" smtClean="0">
                                      <a:solidFill>
                                        <a:srgbClr val="FF0000"/>
                                      </a:solidFill>
                                      <a:latin typeface="Cambria Math" panose="02040503050406030204" pitchFamily="18" charset="0"/>
                                    </a:rPr>
                                  </m:ctrlPr>
                                </m:sSubPr>
                                <m:e>
                                  <m:r>
                                    <a:rPr lang="en-US" sz="1800" i="1">
                                      <a:solidFill>
                                        <a:srgbClr val="FF0000"/>
                                      </a:solidFill>
                                      <a:latin typeface="Cambria Math" panose="02040503050406030204" pitchFamily="18" charset="0"/>
                                    </a:rPr>
                                    <m:t>𝑇</m:t>
                                  </m:r>
                                </m:e>
                                <m:sub>
                                  <m:r>
                                    <a:rPr lang="en-US" sz="1800" b="0" i="1" smtClean="0">
                                      <a:solidFill>
                                        <a:srgbClr val="FF0000"/>
                                      </a:solidFill>
                                      <a:latin typeface="Cambria Math" panose="02040503050406030204" pitchFamily="18" charset="0"/>
                                    </a:rPr>
                                    <m:t>𝑗</m:t>
                                  </m:r>
                                  <m:r>
                                    <a:rPr lang="en-US" sz="1800" i="1">
                                      <a:solidFill>
                                        <a:srgbClr val="FF0000"/>
                                      </a:solidFill>
                                      <a:latin typeface="Cambria Math"/>
                                      <a:ea typeface="Cambria Math"/>
                                    </a:rPr>
                                    <m:t>→</m:t>
                                  </m:r>
                                  <m:r>
                                    <a:rPr lang="en-US" sz="1800" b="0" i="1" smtClean="0">
                                      <a:solidFill>
                                        <a:srgbClr val="FF0000"/>
                                      </a:solidFill>
                                      <a:latin typeface="Cambria Math" panose="02040503050406030204" pitchFamily="18" charset="0"/>
                                      <a:ea typeface="Cambria Math"/>
                                    </a:rPr>
                                    <m:t>𝑖</m:t>
                                  </m:r>
                                </m:sub>
                              </m:sSub>
                            </m:den>
                          </m:f>
                        </m:e>
                      </m:d>
                    </m:oMath>
                  </m:oMathPara>
                </a14:m>
                <a:endParaRPr lang="en-US" dirty="0" smtClean="0">
                  <a:latin typeface="Georgia" panose="02040502050405020303" pitchFamily="18" charset="0"/>
                </a:endParaRPr>
              </a:p>
            </p:txBody>
          </p:sp>
        </mc:Choice>
        <mc:Fallback xmlns="">
          <p:sp>
            <p:nvSpPr>
              <p:cNvPr id="2" name="Text Placeholder 1"/>
              <p:cNvSpPr>
                <a:spLocks noGrp="1" noRot="1" noChangeAspect="1" noMove="1" noResize="1" noEditPoints="1" noAdjustHandles="1" noChangeArrowheads="1" noChangeShapeType="1" noTextEdit="1"/>
              </p:cNvSpPr>
              <p:nvPr>
                <p:ph type="body" idx="1"/>
              </p:nvPr>
            </p:nvSpPr>
            <p:spPr>
              <a:blipFill rotWithShape="0">
                <a:blip r:embed="rId3"/>
                <a:stretch>
                  <a:fillRect l="-806" t="-975"/>
                </a:stretch>
              </a:blipFill>
            </p:spPr>
            <p:txBody>
              <a:bodyPr/>
              <a:lstStyle/>
              <a:p>
                <a:r>
                  <a:rPr lang="en-US">
                    <a:noFill/>
                  </a:rPr>
                  <a:t> </a:t>
                </a:r>
              </a:p>
            </p:txBody>
          </p:sp>
        </mc:Fallback>
      </mc:AlternateContent>
      <p:sp>
        <p:nvSpPr>
          <p:cNvPr id="3" name="Title 2"/>
          <p:cNvSpPr>
            <a:spLocks noGrp="1"/>
          </p:cNvSpPr>
          <p:nvPr>
            <p:ph type="title"/>
          </p:nvPr>
        </p:nvSpPr>
        <p:spPr>
          <a:xfrm>
            <a:off x="76200" y="152400"/>
            <a:ext cx="4724400" cy="430326"/>
          </a:xfrm>
        </p:spPr>
        <p:txBody>
          <a:bodyPr/>
          <a:lstStyle/>
          <a:p>
            <a:r>
              <a:rPr lang="en-US" dirty="0" smtClean="0"/>
              <a:t>Importance </a:t>
            </a:r>
            <a:r>
              <a:rPr lang="en-US" dirty="0" smtClean="0"/>
              <a:t>Sampling for M-H</a:t>
            </a:r>
            <a:endParaRPr lang="en-US" dirty="0"/>
          </a:p>
        </p:txBody>
      </p:sp>
      <p:sp>
        <p:nvSpPr>
          <p:cNvPr id="4" name="Slide Number Placeholder 3"/>
          <p:cNvSpPr>
            <a:spLocks noGrp="1"/>
          </p:cNvSpPr>
          <p:nvPr>
            <p:ph type="sldNum" sz="quarter" idx="10"/>
          </p:nvPr>
        </p:nvSpPr>
        <p:spPr/>
        <p:txBody>
          <a:bodyPr/>
          <a:lstStyle/>
          <a:p>
            <a:fld id="{FF1FF72B-FD9A-47D5-8BF7-3039EF6E51FB}" type="slidenum">
              <a:rPr lang="en-US" smtClean="0"/>
              <a:t>17</a:t>
            </a:fld>
            <a:endParaRPr lang="en-US"/>
          </a:p>
        </p:txBody>
      </p:sp>
    </p:spTree>
    <p:extLst>
      <p:ext uri="{BB962C8B-B14F-4D97-AF65-F5344CB8AC3E}">
        <p14:creationId xmlns:p14="http://schemas.microsoft.com/office/powerpoint/2010/main" val="23690056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Correspondence Table</a:t>
            </a:r>
            <a:endParaRPr lang="en-GB" dirty="0"/>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1409665497"/>
                  </p:ext>
                </p:extLst>
              </p:nvPr>
            </p:nvGraphicFramePr>
            <p:xfrm>
              <a:off x="304800" y="838200"/>
              <a:ext cx="6705600" cy="2974976"/>
            </p:xfrm>
            <a:graphic>
              <a:graphicData uri="http://schemas.openxmlformats.org/drawingml/2006/table">
                <a:tbl>
                  <a:tblPr firstRow="1" bandRow="1">
                    <a:tableStyleId>{5C22544A-7EE6-4342-B048-85BDC9FD1C3A}</a:tableStyleId>
                  </a:tblPr>
                  <a:tblGrid>
                    <a:gridCol w="3276600"/>
                    <a:gridCol w="3429000"/>
                  </a:tblGrid>
                  <a:tr h="475496">
                    <a:tc>
                      <a:txBody>
                        <a:bodyPr/>
                        <a:lstStyle/>
                        <a:p>
                          <a:pPr algn="ctr"/>
                          <a:r>
                            <a:rPr lang="en-US" sz="1200" b="1" dirty="0" smtClean="0">
                              <a:solidFill>
                                <a:schemeClr val="bg2"/>
                              </a:solidFill>
                              <a:latin typeface="Georgia" panose="02040502050405020303" pitchFamily="18" charset="0"/>
                            </a:rPr>
                            <a:t>Ordinary Monte Carlo</a:t>
                          </a:r>
                          <a:endParaRPr lang="en-GB" sz="1200" b="1" dirty="0">
                            <a:solidFill>
                              <a:schemeClr val="bg2"/>
                            </a:solidFill>
                            <a:latin typeface="Georgia" panose="02040502050405020303" pitchFamily="18" charset="0"/>
                          </a:endParaRPr>
                        </a:p>
                      </a:txBody>
                      <a:tcPr anchor="ctr"/>
                    </a:tc>
                    <a:tc>
                      <a:txBody>
                        <a:bodyPr/>
                        <a:lstStyle/>
                        <a:p>
                          <a:pPr algn="ctr"/>
                          <a:r>
                            <a:rPr lang="en-US" sz="1200" b="1" dirty="0" smtClean="0">
                              <a:solidFill>
                                <a:schemeClr val="bg2"/>
                              </a:solidFill>
                              <a:latin typeface="Georgia" panose="02040502050405020303" pitchFamily="18" charset="0"/>
                            </a:rPr>
                            <a:t>Markov chain Monte</a:t>
                          </a:r>
                          <a:r>
                            <a:rPr lang="en-US" sz="1200" b="1" baseline="0" dirty="0" smtClean="0">
                              <a:solidFill>
                                <a:schemeClr val="bg2"/>
                              </a:solidFill>
                              <a:latin typeface="Georgia" panose="02040502050405020303" pitchFamily="18" charset="0"/>
                            </a:rPr>
                            <a:t> Carlo</a:t>
                          </a:r>
                          <a:endParaRPr lang="en-GB" sz="1200" b="1" dirty="0">
                            <a:solidFill>
                              <a:schemeClr val="bg2"/>
                            </a:solidFill>
                            <a:latin typeface="Georgia" panose="02040502050405020303" pitchFamily="18" charset="0"/>
                          </a:endParaRPr>
                        </a:p>
                      </a:txBody>
                      <a:tcPr anchor="ctr"/>
                    </a:tc>
                  </a:tr>
                  <a:tr h="641921">
                    <a:tc>
                      <a:txBody>
                        <a:bodyPr/>
                        <a:lstStyle/>
                        <a:p>
                          <a:r>
                            <a:rPr lang="en-US" sz="1200" dirty="0" smtClean="0">
                              <a:latin typeface="Georgia" panose="02040502050405020303" pitchFamily="18" charset="0"/>
                            </a:rPr>
                            <a:t>Convergence rate, usually </a:t>
                          </a:r>
                          <a14:m>
                            <m:oMath xmlns:m="http://schemas.openxmlformats.org/officeDocument/2006/math">
                              <m:r>
                                <a:rPr lang="en-US" sz="1200" b="0" i="1" smtClean="0">
                                  <a:latin typeface="Cambria Math"/>
                                </a:rPr>
                                <m:t>𝑂</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1</m:t>
                                  </m:r>
                                </m:num>
                                <m:den>
                                  <m:rad>
                                    <m:radPr>
                                      <m:degHide m:val="on"/>
                                      <m:ctrlPr>
                                        <a:rPr lang="en-US" sz="1200" b="0" i="1" smtClean="0">
                                          <a:latin typeface="Cambria Math" panose="02040503050406030204" pitchFamily="18" charset="0"/>
                                        </a:rPr>
                                      </m:ctrlPr>
                                    </m:radPr>
                                    <m:deg/>
                                    <m:e>
                                      <m:r>
                                        <a:rPr lang="en-US" sz="1200" b="0" i="1" smtClean="0">
                                          <a:latin typeface="Cambria Math"/>
                                        </a:rPr>
                                        <m:t>𝑁</m:t>
                                      </m:r>
                                    </m:e>
                                  </m:rad>
                                </m:den>
                              </m:f>
                              <m:r>
                                <a:rPr lang="en-US" sz="1200" b="0" i="1" smtClean="0">
                                  <a:latin typeface="Cambria Math"/>
                                </a:rPr>
                                <m:t>)</m:t>
                              </m:r>
                            </m:oMath>
                          </a14:m>
                          <a:endParaRPr lang="en-GB" sz="1200" dirty="0">
                            <a:latin typeface="Georgia" panose="02040502050405020303" pitchFamily="18" charset="0"/>
                          </a:endParaRPr>
                        </a:p>
                      </a:txBody>
                      <a:tcPr anchor="ctr"/>
                    </a:tc>
                    <a:tc>
                      <a:txBody>
                        <a:bodyPr/>
                        <a:lstStyle/>
                        <a:p>
                          <a:r>
                            <a:rPr lang="en-US" sz="1200" dirty="0" smtClean="0">
                              <a:latin typeface="Georgia" panose="02040502050405020303" pitchFamily="18" charset="0"/>
                            </a:rPr>
                            <a:t>Mixing rate, depends on multiple factors, </a:t>
                          </a:r>
                          <a:br>
                            <a:rPr lang="en-US" sz="1200" dirty="0" smtClean="0">
                              <a:latin typeface="Georgia" panose="02040502050405020303" pitchFamily="18" charset="0"/>
                            </a:rPr>
                          </a:br>
                          <a:r>
                            <a:rPr lang="en-US" sz="1200" dirty="0" smtClean="0">
                              <a:latin typeface="Georgia" panose="02040502050405020303" pitchFamily="18" charset="0"/>
                            </a:rPr>
                            <a:t>can be geometric</a:t>
                          </a:r>
                          <a:r>
                            <a:rPr lang="en-US" sz="1200" baseline="0" dirty="0" smtClean="0">
                              <a:latin typeface="Georgia" panose="02040502050405020303" pitchFamily="18" charset="0"/>
                            </a:rPr>
                            <a:t> </a:t>
                          </a:r>
                          <a14:m>
                            <m:oMath xmlns:m="http://schemas.openxmlformats.org/officeDocument/2006/math">
                              <m:r>
                                <a:rPr lang="en-US" sz="1200" b="0" i="1" baseline="0" smtClean="0">
                                  <a:latin typeface="Cambria Math"/>
                                </a:rPr>
                                <m:t>𝑂</m:t>
                              </m:r>
                              <m:d>
                                <m:dPr>
                                  <m:ctrlPr>
                                    <a:rPr lang="en-US" sz="1200" b="0" i="1" baseline="0" smtClean="0">
                                      <a:latin typeface="Cambria Math" panose="02040503050406030204" pitchFamily="18" charset="0"/>
                                    </a:rPr>
                                  </m:ctrlPr>
                                </m:dPr>
                                <m:e>
                                  <m:sSup>
                                    <m:sSupPr>
                                      <m:ctrlPr>
                                        <a:rPr lang="en-US" sz="1200" b="0" i="1" baseline="0" smtClean="0">
                                          <a:latin typeface="Cambria Math" panose="02040503050406030204" pitchFamily="18" charset="0"/>
                                        </a:rPr>
                                      </m:ctrlPr>
                                    </m:sSupPr>
                                    <m:e>
                                      <m:r>
                                        <a:rPr lang="en-US" sz="1200" b="0" i="1" baseline="0" smtClean="0">
                                          <a:latin typeface="Cambria Math"/>
                                          <a:ea typeface="Cambria Math"/>
                                        </a:rPr>
                                        <m:t>𝛾</m:t>
                                      </m:r>
                                    </m:e>
                                    <m:sup>
                                      <m:r>
                                        <a:rPr lang="en-US" sz="1200" b="0" i="1" baseline="0" smtClean="0">
                                          <a:latin typeface="Cambria Math"/>
                                        </a:rPr>
                                        <m:t>𝑁</m:t>
                                      </m:r>
                                    </m:sup>
                                  </m:sSup>
                                </m:e>
                              </m:d>
                              <m:r>
                                <a:rPr lang="en-US" sz="1200" b="0" i="1" baseline="0" smtClean="0">
                                  <a:latin typeface="Cambria Math"/>
                                </a:rPr>
                                <m:t>,</m:t>
                              </m:r>
                              <m:r>
                                <a:rPr lang="en-US" sz="1200" b="0" i="1" baseline="0" smtClean="0">
                                  <a:latin typeface="Cambria Math"/>
                                  <a:ea typeface="Cambria Math"/>
                                </a:rPr>
                                <m:t>𝛾</m:t>
                              </m:r>
                              <m:r>
                                <a:rPr lang="en-US" sz="1200" b="0" i="1" baseline="0" smtClean="0">
                                  <a:latin typeface="Cambria Math"/>
                                  <a:ea typeface="Cambria Math"/>
                                </a:rPr>
                                <m:t>∈(0;1)</m:t>
                              </m:r>
                            </m:oMath>
                          </a14:m>
                          <a:endParaRPr lang="en-GB" sz="1200" dirty="0">
                            <a:latin typeface="Georgia" panose="02040502050405020303" pitchFamily="18" charset="0"/>
                          </a:endParaRPr>
                        </a:p>
                      </a:txBody>
                      <a:tcPr anchor="ctr"/>
                    </a:tc>
                  </a:tr>
                  <a:tr h="651827">
                    <a:tc>
                      <a:txBody>
                        <a:bodyPr/>
                        <a:lstStyle/>
                        <a:p>
                          <a:r>
                            <a:rPr lang="en-US" sz="1200" dirty="0" smtClean="0">
                              <a:latin typeface="Georgia" panose="02040502050405020303" pitchFamily="18" charset="0"/>
                            </a:rPr>
                            <a:t>Convergence to an</a:t>
                          </a:r>
                          <a:r>
                            <a:rPr lang="en-US" sz="1200" baseline="0" dirty="0" smtClean="0">
                              <a:latin typeface="Georgia" panose="02040502050405020303" pitchFamily="18" charset="0"/>
                            </a:rPr>
                            <a:t> expected </a:t>
                          </a:r>
                          <a:r>
                            <a:rPr lang="en-US" sz="1200" dirty="0" smtClean="0">
                              <a:latin typeface="Georgia" panose="02040502050405020303" pitchFamily="18" charset="0"/>
                            </a:rPr>
                            <a:t>value</a:t>
                          </a:r>
                          <a:endParaRPr lang="en-GB" sz="1200" dirty="0">
                            <a:latin typeface="Georgia" panose="02040502050405020303" pitchFamily="18" charset="0"/>
                          </a:endParaRPr>
                        </a:p>
                      </a:txBody>
                      <a:tcPr anchor="ctr"/>
                    </a:tc>
                    <a:tc>
                      <a:txBody>
                        <a:bodyPr/>
                        <a:lstStyle/>
                        <a:p>
                          <a:r>
                            <a:rPr lang="en-US" sz="1200" dirty="0" smtClean="0">
                              <a:latin typeface="Georgia" panose="02040502050405020303" pitchFamily="18" charset="0"/>
                            </a:rPr>
                            <a:t>Convergence of the posterior to</a:t>
                          </a:r>
                          <a:r>
                            <a:rPr lang="en-US" sz="1200" baseline="0" dirty="0" smtClean="0">
                              <a:latin typeface="Georgia" panose="02040502050405020303" pitchFamily="18" charset="0"/>
                            </a:rPr>
                            <a:t> the target distribution (e.g., in total variation)</a:t>
                          </a:r>
                          <a:endParaRPr lang="en-GB" sz="1200" dirty="0">
                            <a:latin typeface="Georgia" panose="02040502050405020303" pitchFamily="18" charset="0"/>
                          </a:endParaRPr>
                        </a:p>
                      </a:txBody>
                      <a:tcPr anchor="ctr"/>
                    </a:tc>
                  </a:tr>
                  <a:tr h="393424">
                    <a:tc>
                      <a:txBody>
                        <a:bodyPr/>
                        <a:lstStyle/>
                        <a:p>
                          <a:r>
                            <a:rPr lang="en-US" sz="1200" dirty="0" smtClean="0">
                              <a:latin typeface="Georgia" panose="02040502050405020303" pitchFamily="18" charset="0"/>
                            </a:rPr>
                            <a:t>Importance sampling</a:t>
                          </a:r>
                          <a:r>
                            <a:rPr lang="en-US" sz="1200" baseline="0" dirty="0" smtClean="0">
                              <a:latin typeface="Georgia" panose="02040502050405020303" pitchFamily="18" charset="0"/>
                            </a:rPr>
                            <a:t> distribution </a:t>
                          </a:r>
                          <a14:m>
                            <m:oMath xmlns:m="http://schemas.openxmlformats.org/officeDocument/2006/math">
                              <m:r>
                                <a:rPr lang="en-US" sz="1200" b="0" i="1" baseline="0" smtClean="0">
                                  <a:latin typeface="Cambria Math" panose="02040503050406030204" pitchFamily="18" charset="0"/>
                                  <a:ea typeface="Cambria Math"/>
                                </a:rPr>
                                <m:t>𝑝</m:t>
                              </m:r>
                              <m:r>
                                <a:rPr lang="en-US" sz="1200" b="0" i="1" baseline="0" smtClean="0">
                                  <a:latin typeface="Cambria Math" panose="02040503050406030204" pitchFamily="18" charset="0"/>
                                  <a:ea typeface="Cambria Math"/>
                                </a:rPr>
                                <m:t>(</m:t>
                              </m:r>
                              <m:r>
                                <a:rPr lang="en-US" sz="1200" b="0" i="1" baseline="0" smtClean="0">
                                  <a:latin typeface="Cambria Math" panose="02040503050406030204" pitchFamily="18" charset="0"/>
                                  <a:ea typeface="Cambria Math"/>
                                </a:rPr>
                                <m:t>𝑥</m:t>
                              </m:r>
                              <m:r>
                                <a:rPr lang="en-US" sz="1200" b="0" i="1" baseline="0" smtClean="0">
                                  <a:latin typeface="Cambria Math" panose="02040503050406030204" pitchFamily="18" charset="0"/>
                                  <a:ea typeface="Cambria Math"/>
                                </a:rPr>
                                <m:t>)</m:t>
                              </m:r>
                            </m:oMath>
                          </a14:m>
                          <a:endParaRPr lang="en-GB" sz="1200" dirty="0">
                            <a:latin typeface="Georgia" panose="02040502050405020303" pitchFamily="18" charset="0"/>
                          </a:endParaRPr>
                        </a:p>
                      </a:txBody>
                      <a:tcPr anchor="ctr"/>
                    </a:tc>
                    <a:tc>
                      <a:txBody>
                        <a:bodyPr/>
                        <a:lstStyle/>
                        <a:p>
                          <a:r>
                            <a:rPr lang="en-US" sz="1200" dirty="0" smtClean="0">
                              <a:latin typeface="Georgia" panose="02040502050405020303" pitchFamily="18" charset="0"/>
                            </a:rPr>
                            <a:t>Proposal</a:t>
                          </a:r>
                          <a:r>
                            <a:rPr lang="en-US" sz="1200" baseline="0" dirty="0" smtClean="0">
                              <a:latin typeface="Georgia" panose="02040502050405020303" pitchFamily="18" charset="0"/>
                            </a:rPr>
                            <a:t> distribution </a:t>
                          </a:r>
                          <a14:m>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𝑇</m:t>
                                  </m:r>
                                </m:e>
                                <m:sub>
                                  <m:r>
                                    <a:rPr lang="en-US" sz="1200" i="1" smtClean="0">
                                      <a:latin typeface="Cambria Math"/>
                                    </a:rPr>
                                    <m:t>𝑖</m:t>
                                  </m:r>
                                  <m:r>
                                    <a:rPr lang="en-US" sz="1200" i="1">
                                      <a:latin typeface="Cambria Math"/>
                                      <a:ea typeface="Cambria Math"/>
                                    </a:rPr>
                                    <m:t>→</m:t>
                                  </m:r>
                                  <m:r>
                                    <a:rPr lang="en-US" sz="1200" i="1">
                                      <a:latin typeface="Cambria Math"/>
                                      <a:ea typeface="Cambria Math"/>
                                    </a:rPr>
                                    <m:t>𝑗</m:t>
                                  </m:r>
                                </m:sub>
                              </m:sSub>
                            </m:oMath>
                          </a14:m>
                          <a:endParaRPr lang="en-GB" sz="1200" dirty="0">
                            <a:latin typeface="Georgia" panose="02040502050405020303" pitchFamily="18" charset="0"/>
                          </a:endParaRPr>
                        </a:p>
                      </a:txBody>
                      <a:tcPr anchor="ctr"/>
                    </a:tc>
                  </a:tr>
                  <a:tr h="406154">
                    <a:tc>
                      <a:txBody>
                        <a:bodyPr/>
                        <a:lstStyle/>
                        <a:p>
                          <a:r>
                            <a:rPr lang="en-US" sz="1200" dirty="0" smtClean="0">
                              <a:latin typeface="Georgia" panose="02040502050405020303" pitchFamily="18" charset="0"/>
                            </a:rPr>
                            <a:t>Variance of the estimate</a:t>
                          </a:r>
                          <a:endParaRPr lang="en-GB" sz="1200" dirty="0">
                            <a:latin typeface="Georgia" panose="02040502050405020303" pitchFamily="18" charset="0"/>
                          </a:endParaRPr>
                        </a:p>
                      </a:txBody>
                      <a:tcPr anchor="ctr">
                        <a:lnB w="12700" cap="flat" cmpd="sng" algn="ctr">
                          <a:solidFill>
                            <a:schemeClr val="tx1"/>
                          </a:solidFill>
                          <a:prstDash val="solid"/>
                          <a:round/>
                          <a:headEnd type="none" w="med" len="med"/>
                          <a:tailEnd type="none" w="med" len="med"/>
                        </a:lnB>
                      </a:tcPr>
                    </a:tc>
                    <a:tc>
                      <a:txBody>
                        <a:bodyPr/>
                        <a:lstStyle/>
                        <a:p>
                          <a:r>
                            <a:rPr lang="en-US" sz="1200" dirty="0" smtClean="0">
                              <a:latin typeface="Georgia" panose="02040502050405020303" pitchFamily="18" charset="0"/>
                            </a:rPr>
                            <a:t>Acceptance rate, correlation of samples</a:t>
                          </a:r>
                          <a:endParaRPr lang="en-GB" sz="1200" dirty="0">
                            <a:latin typeface="Georgia" panose="02040502050405020303" pitchFamily="18" charset="0"/>
                          </a:endParaRPr>
                        </a:p>
                      </a:txBody>
                      <a:tcPr anchor="ctr">
                        <a:lnB w="12700" cap="flat" cmpd="sng" algn="ctr">
                          <a:solidFill>
                            <a:schemeClr val="tx1"/>
                          </a:solidFill>
                          <a:prstDash val="solid"/>
                          <a:round/>
                          <a:headEnd type="none" w="med" len="med"/>
                          <a:tailEnd type="none" w="med" len="med"/>
                        </a:lnB>
                      </a:tcPr>
                    </a:tc>
                  </a:tr>
                  <a:tr h="406154">
                    <a:tc>
                      <a:txBody>
                        <a:bodyPr/>
                        <a:lstStyle/>
                        <a:p>
                          <a:r>
                            <a:rPr lang="en-GB" sz="1200" dirty="0" smtClean="0">
                              <a:latin typeface="Georgia" panose="02040502050405020303" pitchFamily="18" charset="0"/>
                            </a:rPr>
                            <a:t>Number of samples</a:t>
                          </a:r>
                          <a:endParaRPr lang="en-GB" sz="1200" dirty="0">
                            <a:latin typeface="Georgia" panose="02040502050405020303" pitchFamily="18" charset="0"/>
                          </a:endParaRPr>
                        </a:p>
                      </a:txBody>
                      <a:tcPr anchor="ctr">
                        <a:lnT w="12700" cap="flat" cmpd="sng" algn="ctr">
                          <a:solidFill>
                            <a:schemeClr val="tx1"/>
                          </a:solidFill>
                          <a:prstDash val="solid"/>
                          <a:round/>
                          <a:headEnd type="none" w="med" len="med"/>
                          <a:tailEnd type="none" w="med" len="med"/>
                        </a:lnT>
                      </a:tcPr>
                    </a:tc>
                    <a:tc>
                      <a:txBody>
                        <a:bodyPr/>
                        <a:lstStyle/>
                        <a:p>
                          <a:r>
                            <a:rPr lang="en-GB" sz="1200" dirty="0" smtClean="0">
                              <a:latin typeface="Georgia" panose="02040502050405020303" pitchFamily="18" charset="0"/>
                            </a:rPr>
                            <a:t>Number</a:t>
                          </a:r>
                          <a:r>
                            <a:rPr lang="en-GB" sz="1200" baseline="0" dirty="0" smtClean="0">
                              <a:latin typeface="Georgia" panose="02040502050405020303" pitchFamily="18" charset="0"/>
                            </a:rPr>
                            <a:t> of moves (mutations)</a:t>
                          </a:r>
                          <a:endParaRPr lang="en-GB" sz="1200" dirty="0">
                            <a:latin typeface="Georgia" panose="02040502050405020303" pitchFamily="18" charset="0"/>
                          </a:endParaRPr>
                        </a:p>
                      </a:txBody>
                      <a:tcPr anchor="ctr">
                        <a:lnT w="12700" cap="flat" cmpd="sng" algn="ctr">
                          <a:solidFill>
                            <a:schemeClr val="tx1"/>
                          </a:solidFill>
                          <a:prstDash val="solid"/>
                          <a:round/>
                          <a:headEnd type="none" w="med" len="med"/>
                          <a:tailEnd type="none" w="med" len="med"/>
                        </a:lnT>
                      </a:tcPr>
                    </a:tc>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1409665497"/>
                  </p:ext>
                </p:extLst>
              </p:nvPr>
            </p:nvGraphicFramePr>
            <p:xfrm>
              <a:off x="304800" y="838200"/>
              <a:ext cx="6705600" cy="2974976"/>
            </p:xfrm>
            <a:graphic>
              <a:graphicData uri="http://schemas.openxmlformats.org/drawingml/2006/table">
                <a:tbl>
                  <a:tblPr firstRow="1" bandRow="1">
                    <a:tableStyleId>{5C22544A-7EE6-4342-B048-85BDC9FD1C3A}</a:tableStyleId>
                  </a:tblPr>
                  <a:tblGrid>
                    <a:gridCol w="3276600"/>
                    <a:gridCol w="3429000"/>
                  </a:tblGrid>
                  <a:tr h="475496">
                    <a:tc>
                      <a:txBody>
                        <a:bodyPr/>
                        <a:lstStyle/>
                        <a:p>
                          <a:pPr algn="ctr"/>
                          <a:r>
                            <a:rPr lang="en-US" sz="1200" b="1" dirty="0" smtClean="0">
                              <a:solidFill>
                                <a:schemeClr val="bg2"/>
                              </a:solidFill>
                              <a:latin typeface="Georgia" panose="02040502050405020303" pitchFamily="18" charset="0"/>
                            </a:rPr>
                            <a:t>Ordinary Monte Carlo</a:t>
                          </a:r>
                          <a:endParaRPr lang="en-GB" sz="1200" b="1" dirty="0">
                            <a:solidFill>
                              <a:schemeClr val="bg2"/>
                            </a:solidFill>
                            <a:latin typeface="Georgia" panose="02040502050405020303" pitchFamily="18" charset="0"/>
                          </a:endParaRPr>
                        </a:p>
                      </a:txBody>
                      <a:tcPr anchor="ctr"/>
                    </a:tc>
                    <a:tc>
                      <a:txBody>
                        <a:bodyPr/>
                        <a:lstStyle/>
                        <a:p>
                          <a:pPr algn="ctr"/>
                          <a:r>
                            <a:rPr lang="en-US" sz="1200" b="1" dirty="0" smtClean="0">
                              <a:solidFill>
                                <a:schemeClr val="bg2"/>
                              </a:solidFill>
                              <a:latin typeface="Georgia" panose="02040502050405020303" pitchFamily="18" charset="0"/>
                            </a:rPr>
                            <a:t>Markov chain Monte</a:t>
                          </a:r>
                          <a:r>
                            <a:rPr lang="en-US" sz="1200" b="1" baseline="0" dirty="0" smtClean="0">
                              <a:solidFill>
                                <a:schemeClr val="bg2"/>
                              </a:solidFill>
                              <a:latin typeface="Georgia" panose="02040502050405020303" pitchFamily="18" charset="0"/>
                            </a:rPr>
                            <a:t> Carlo</a:t>
                          </a:r>
                          <a:endParaRPr lang="en-GB" sz="1200" b="1" dirty="0">
                            <a:solidFill>
                              <a:schemeClr val="bg2"/>
                            </a:solidFill>
                            <a:latin typeface="Georgia" panose="02040502050405020303" pitchFamily="18" charset="0"/>
                          </a:endParaRPr>
                        </a:p>
                      </a:txBody>
                      <a:tcPr anchor="ctr"/>
                    </a:tc>
                  </a:tr>
                  <a:tr h="641921">
                    <a:tc>
                      <a:txBody>
                        <a:bodyPr/>
                        <a:lstStyle/>
                        <a:p>
                          <a:endParaRPr lang="en-US"/>
                        </a:p>
                      </a:txBody>
                      <a:tcPr anchor="ctr">
                        <a:blipFill rotWithShape="0">
                          <a:blip r:embed="rId3"/>
                          <a:stretch>
                            <a:fillRect l="-372" t="-74528" r="-105390" b="-289623"/>
                          </a:stretch>
                        </a:blipFill>
                      </a:tcPr>
                    </a:tc>
                    <a:tc>
                      <a:txBody>
                        <a:bodyPr/>
                        <a:lstStyle/>
                        <a:p>
                          <a:endParaRPr lang="en-US"/>
                        </a:p>
                      </a:txBody>
                      <a:tcPr anchor="ctr">
                        <a:blipFill rotWithShape="0">
                          <a:blip r:embed="rId3"/>
                          <a:stretch>
                            <a:fillRect l="-96085" t="-74528" r="-890" b="-289623"/>
                          </a:stretch>
                        </a:blipFill>
                      </a:tcPr>
                    </a:tc>
                  </a:tr>
                  <a:tr h="651827">
                    <a:tc>
                      <a:txBody>
                        <a:bodyPr/>
                        <a:lstStyle/>
                        <a:p>
                          <a:r>
                            <a:rPr lang="en-US" sz="1200" dirty="0" smtClean="0">
                              <a:latin typeface="Georgia" panose="02040502050405020303" pitchFamily="18" charset="0"/>
                            </a:rPr>
                            <a:t>Convergence to an</a:t>
                          </a:r>
                          <a:r>
                            <a:rPr lang="en-US" sz="1200" baseline="0" dirty="0" smtClean="0">
                              <a:latin typeface="Georgia" panose="02040502050405020303" pitchFamily="18" charset="0"/>
                            </a:rPr>
                            <a:t> expected </a:t>
                          </a:r>
                          <a:r>
                            <a:rPr lang="en-US" sz="1200" dirty="0" smtClean="0">
                              <a:latin typeface="Georgia" panose="02040502050405020303" pitchFamily="18" charset="0"/>
                            </a:rPr>
                            <a:t>value</a:t>
                          </a:r>
                          <a:endParaRPr lang="en-GB" sz="1200" dirty="0">
                            <a:latin typeface="Georgia" panose="02040502050405020303" pitchFamily="18" charset="0"/>
                          </a:endParaRPr>
                        </a:p>
                      </a:txBody>
                      <a:tcPr anchor="ctr"/>
                    </a:tc>
                    <a:tc>
                      <a:txBody>
                        <a:bodyPr/>
                        <a:lstStyle/>
                        <a:p>
                          <a:r>
                            <a:rPr lang="en-US" sz="1200" dirty="0" smtClean="0">
                              <a:latin typeface="Georgia" panose="02040502050405020303" pitchFamily="18" charset="0"/>
                            </a:rPr>
                            <a:t>Convergence of the posterior to</a:t>
                          </a:r>
                          <a:r>
                            <a:rPr lang="en-US" sz="1200" baseline="0" dirty="0" smtClean="0">
                              <a:latin typeface="Georgia" panose="02040502050405020303" pitchFamily="18" charset="0"/>
                            </a:rPr>
                            <a:t> the target distribution (e.g., in total variation)</a:t>
                          </a:r>
                          <a:endParaRPr lang="en-GB" sz="1200" dirty="0">
                            <a:latin typeface="Georgia" panose="02040502050405020303" pitchFamily="18" charset="0"/>
                          </a:endParaRPr>
                        </a:p>
                      </a:txBody>
                      <a:tcPr anchor="ctr"/>
                    </a:tc>
                  </a:tr>
                  <a:tr h="393424">
                    <a:tc>
                      <a:txBody>
                        <a:bodyPr/>
                        <a:lstStyle/>
                        <a:p>
                          <a:endParaRPr lang="en-US"/>
                        </a:p>
                      </a:txBody>
                      <a:tcPr anchor="ctr">
                        <a:blipFill rotWithShape="0">
                          <a:blip r:embed="rId3"/>
                          <a:stretch>
                            <a:fillRect l="-372" t="-456250" r="-105390" b="-212500"/>
                          </a:stretch>
                        </a:blipFill>
                      </a:tcPr>
                    </a:tc>
                    <a:tc>
                      <a:txBody>
                        <a:bodyPr/>
                        <a:lstStyle/>
                        <a:p>
                          <a:endParaRPr lang="en-US"/>
                        </a:p>
                      </a:txBody>
                      <a:tcPr anchor="ctr">
                        <a:blipFill rotWithShape="0">
                          <a:blip r:embed="rId3"/>
                          <a:stretch>
                            <a:fillRect l="-96085" t="-456250" r="-890" b="-212500"/>
                          </a:stretch>
                        </a:blipFill>
                      </a:tcPr>
                    </a:tc>
                  </a:tr>
                  <a:tr h="406154">
                    <a:tc>
                      <a:txBody>
                        <a:bodyPr/>
                        <a:lstStyle/>
                        <a:p>
                          <a:r>
                            <a:rPr lang="en-US" sz="1200" dirty="0" smtClean="0">
                              <a:latin typeface="Georgia" panose="02040502050405020303" pitchFamily="18" charset="0"/>
                            </a:rPr>
                            <a:t>Variance of the estimate</a:t>
                          </a:r>
                          <a:endParaRPr lang="en-GB" sz="1200" dirty="0">
                            <a:latin typeface="Georgia" panose="02040502050405020303" pitchFamily="18" charset="0"/>
                          </a:endParaRPr>
                        </a:p>
                      </a:txBody>
                      <a:tcPr anchor="ctr">
                        <a:lnB w="12700" cap="flat" cmpd="sng" algn="ctr">
                          <a:solidFill>
                            <a:schemeClr val="tx1"/>
                          </a:solidFill>
                          <a:prstDash val="solid"/>
                          <a:round/>
                          <a:headEnd type="none" w="med" len="med"/>
                          <a:tailEnd type="none" w="med" len="med"/>
                        </a:lnB>
                      </a:tcPr>
                    </a:tc>
                    <a:tc>
                      <a:txBody>
                        <a:bodyPr/>
                        <a:lstStyle/>
                        <a:p>
                          <a:r>
                            <a:rPr lang="en-US" sz="1200" dirty="0" smtClean="0">
                              <a:latin typeface="Georgia" panose="02040502050405020303" pitchFamily="18" charset="0"/>
                            </a:rPr>
                            <a:t>Acceptance rate, correlation of samples</a:t>
                          </a:r>
                          <a:endParaRPr lang="en-GB" sz="1200" dirty="0">
                            <a:latin typeface="Georgia" panose="02040502050405020303" pitchFamily="18" charset="0"/>
                          </a:endParaRPr>
                        </a:p>
                      </a:txBody>
                      <a:tcPr anchor="ctr">
                        <a:lnB w="12700" cap="flat" cmpd="sng" algn="ctr">
                          <a:solidFill>
                            <a:schemeClr val="tx1"/>
                          </a:solidFill>
                          <a:prstDash val="solid"/>
                          <a:round/>
                          <a:headEnd type="none" w="med" len="med"/>
                          <a:tailEnd type="none" w="med" len="med"/>
                        </a:lnB>
                      </a:tcPr>
                    </a:tc>
                  </a:tr>
                  <a:tr h="406154">
                    <a:tc>
                      <a:txBody>
                        <a:bodyPr/>
                        <a:lstStyle/>
                        <a:p>
                          <a:r>
                            <a:rPr lang="en-GB" sz="1200" dirty="0" smtClean="0">
                              <a:latin typeface="Georgia" panose="02040502050405020303" pitchFamily="18" charset="0"/>
                            </a:rPr>
                            <a:t>Number of samples</a:t>
                          </a:r>
                          <a:endParaRPr lang="en-GB" sz="1200" dirty="0">
                            <a:latin typeface="Georgia" panose="02040502050405020303" pitchFamily="18" charset="0"/>
                          </a:endParaRPr>
                        </a:p>
                      </a:txBody>
                      <a:tcPr anchor="ctr">
                        <a:lnT w="12700" cap="flat" cmpd="sng" algn="ctr">
                          <a:solidFill>
                            <a:schemeClr val="tx1"/>
                          </a:solidFill>
                          <a:prstDash val="solid"/>
                          <a:round/>
                          <a:headEnd type="none" w="med" len="med"/>
                          <a:tailEnd type="none" w="med" len="med"/>
                        </a:lnT>
                      </a:tcPr>
                    </a:tc>
                    <a:tc>
                      <a:txBody>
                        <a:bodyPr/>
                        <a:lstStyle/>
                        <a:p>
                          <a:r>
                            <a:rPr lang="en-GB" sz="1200" dirty="0" smtClean="0">
                              <a:latin typeface="Georgia" panose="02040502050405020303" pitchFamily="18" charset="0"/>
                            </a:rPr>
                            <a:t>Number</a:t>
                          </a:r>
                          <a:r>
                            <a:rPr lang="en-GB" sz="1200" baseline="0" dirty="0" smtClean="0">
                              <a:latin typeface="Georgia" panose="02040502050405020303" pitchFamily="18" charset="0"/>
                            </a:rPr>
                            <a:t> of moves (mutations)</a:t>
                          </a:r>
                          <a:endParaRPr lang="en-GB" sz="1200" dirty="0">
                            <a:latin typeface="Georgia" panose="02040502050405020303" pitchFamily="18" charset="0"/>
                          </a:endParaRPr>
                        </a:p>
                      </a:txBody>
                      <a:tcPr anchor="ctr">
                        <a:lnT w="12700" cap="flat" cmpd="sng" algn="ctr">
                          <a:solidFill>
                            <a:schemeClr val="tx1"/>
                          </a:solidFill>
                          <a:prstDash val="solid"/>
                          <a:round/>
                          <a:headEnd type="none" w="med" len="med"/>
                          <a:tailEnd type="none" w="med" len="med"/>
                        </a:lnT>
                      </a:tcPr>
                    </a:tc>
                  </a:tr>
                </a:tbl>
              </a:graphicData>
            </a:graphic>
          </p:graphicFrame>
        </mc:Fallback>
      </mc:AlternateContent>
      <p:sp>
        <p:nvSpPr>
          <p:cNvPr id="2" name="Slide Number Placeholder 1"/>
          <p:cNvSpPr>
            <a:spLocks noGrp="1"/>
          </p:cNvSpPr>
          <p:nvPr>
            <p:ph type="sldNum" sz="quarter" idx="10"/>
          </p:nvPr>
        </p:nvSpPr>
        <p:spPr/>
        <p:txBody>
          <a:bodyPr/>
          <a:lstStyle/>
          <a:p>
            <a:fld id="{FF1FF72B-FD9A-47D5-8BF7-3039EF6E51FB}" type="slidenum">
              <a:rPr lang="en-US" smtClean="0"/>
              <a:t>18</a:t>
            </a:fld>
            <a:endParaRPr lang="en-US"/>
          </a:p>
        </p:txBody>
      </p:sp>
    </p:spTree>
    <p:extLst>
      <p:ext uri="{BB962C8B-B14F-4D97-AF65-F5344CB8AC3E}">
        <p14:creationId xmlns:p14="http://schemas.microsoft.com/office/powerpoint/2010/main" val="3920477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Metropolis Light Transport</a:t>
            </a:r>
            <a:endParaRPr lang="en-US" dirty="0"/>
          </a:p>
        </p:txBody>
      </p:sp>
    </p:spTree>
    <p:extLst>
      <p:ext uri="{BB962C8B-B14F-4D97-AF65-F5344CB8AC3E}">
        <p14:creationId xmlns:p14="http://schemas.microsoft.com/office/powerpoint/2010/main" val="33220370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Markov Chains</a:t>
            </a:r>
            <a:endParaRPr lang="en-US" dirty="0"/>
          </a:p>
        </p:txBody>
      </p:sp>
    </p:spTree>
    <p:extLst>
      <p:ext uri="{BB962C8B-B14F-4D97-AF65-F5344CB8AC3E}">
        <p14:creationId xmlns:p14="http://schemas.microsoft.com/office/powerpoint/2010/main" val="11446591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79400" y="762000"/>
            <a:ext cx="6959600" cy="3124200"/>
          </a:xfrm>
        </p:spPr>
        <p:txBody>
          <a:bodyPr/>
          <a:lstStyle/>
          <a:p>
            <a:r>
              <a:rPr lang="en-US" dirty="0"/>
              <a:t>R</a:t>
            </a:r>
            <a:r>
              <a:rPr lang="en-US" dirty="0" smtClean="0"/>
              <a:t>educe per-pixel integrals to a single integral</a:t>
            </a:r>
          </a:p>
          <a:p>
            <a:pPr lvl="1"/>
            <a:r>
              <a:rPr lang="en-US" dirty="0" smtClean="0"/>
              <a:t>Each pixel has an individual filter function then</a:t>
            </a:r>
          </a:p>
          <a:p>
            <a:r>
              <a:rPr lang="en-US" dirty="0" smtClean="0"/>
              <a:t>Compute the distribution over the image plane</a:t>
            </a:r>
          </a:p>
          <a:p>
            <a:pPr lvl="1"/>
            <a:r>
              <a:rPr lang="en-US" dirty="0" smtClean="0"/>
              <a:t>Bin this distribution into corresponding pixels</a:t>
            </a:r>
          </a:p>
          <a:p>
            <a:r>
              <a:rPr lang="en-US" dirty="0" smtClean="0"/>
              <a:t>Walk over the image plane</a:t>
            </a:r>
            <a:endParaRPr lang="en-US" dirty="0"/>
          </a:p>
        </p:txBody>
      </p:sp>
      <p:sp>
        <p:nvSpPr>
          <p:cNvPr id="3" name="Title 2"/>
          <p:cNvSpPr>
            <a:spLocks noGrp="1"/>
          </p:cNvSpPr>
          <p:nvPr>
            <p:ph type="title"/>
          </p:nvPr>
        </p:nvSpPr>
        <p:spPr/>
        <p:txBody>
          <a:bodyPr/>
          <a:lstStyle/>
          <a:p>
            <a:r>
              <a:rPr lang="en-US" dirty="0" smtClean="0"/>
              <a:t>Image Generation</a:t>
            </a:r>
            <a:endParaRPr lang="en-US" dirty="0"/>
          </a:p>
        </p:txBody>
      </p:sp>
      <p:sp>
        <p:nvSpPr>
          <p:cNvPr id="4" name="Slide Number Placeholder 3"/>
          <p:cNvSpPr>
            <a:spLocks noGrp="1"/>
          </p:cNvSpPr>
          <p:nvPr>
            <p:ph type="sldNum" sz="quarter" idx="10"/>
          </p:nvPr>
        </p:nvSpPr>
        <p:spPr/>
        <p:txBody>
          <a:bodyPr/>
          <a:lstStyle/>
          <a:p>
            <a:fld id="{FF1FF72B-FD9A-47D5-8BF7-3039EF6E51FB}" type="slidenum">
              <a:rPr lang="en-US" smtClean="0"/>
              <a:t>20</a:t>
            </a:fld>
            <a:endParaRPr lang="en-US"/>
          </a:p>
        </p:txBody>
      </p:sp>
    </p:spTree>
    <p:extLst>
      <p:ext uri="{BB962C8B-B14F-4D97-AF65-F5344CB8AC3E}">
        <p14:creationId xmlns:p14="http://schemas.microsoft.com/office/powerpoint/2010/main" val="20155348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p:cNvSpPr>
                <a:spLocks noGrp="1"/>
              </p:cNvSpPr>
              <p:nvPr>
                <p:ph type="body" idx="1"/>
              </p:nvPr>
            </p:nvSpPr>
            <p:spPr/>
            <p:txBody>
              <a:bodyPr/>
              <a:lstStyle/>
              <a:p>
                <a:pPr>
                  <a:lnSpc>
                    <a:spcPct val="100000"/>
                  </a:lnSpc>
                </a:pPr>
                <a:r>
                  <a:rPr lang="en-US" dirty="0" smtClean="0"/>
                  <a:t>State space = space of full paths, </a:t>
                </a:r>
                <a:r>
                  <a:rPr lang="en-US" i="1" dirty="0" smtClean="0"/>
                  <a:t>path space</a:t>
                </a:r>
              </a:p>
              <a:p>
                <a:pPr>
                  <a:lnSpc>
                    <a:spcPct val="100000"/>
                  </a:lnSpc>
                </a:pPr>
                <a:r>
                  <a:rPr lang="en-US" dirty="0" smtClean="0"/>
                  <a:t>What is the function </a:t>
                </a:r>
                <a14:m>
                  <m:oMath xmlns:m="http://schemas.openxmlformats.org/officeDocument/2006/math">
                    <m:r>
                      <a:rPr lang="en-US" i="1">
                        <a:latin typeface="Cambria Math"/>
                        <a:ea typeface="Cambria Math"/>
                      </a:rPr>
                      <m:t>𝑓</m:t>
                    </m:r>
                  </m:oMath>
                </a14:m>
                <a:r>
                  <a:rPr lang="en-US" dirty="0" smtClean="0"/>
                  <a:t> for light transport?</a:t>
                </a:r>
              </a:p>
              <a:p>
                <a:pPr>
                  <a:lnSpc>
                    <a:spcPct val="100000"/>
                  </a:lnSpc>
                </a:pPr>
                <a:r>
                  <a:rPr lang="en-US" dirty="0" smtClean="0"/>
                  <a:t>Interested in flux arriving at image plane</a:t>
                </a:r>
                <a:endParaRPr lang="en-US" dirty="0"/>
              </a:p>
            </p:txBody>
          </p:sp>
        </mc:Choice>
        <mc:Fallback xmlns="">
          <p:sp>
            <p:nvSpPr>
              <p:cNvPr id="2" name="Text Placeholder 1"/>
              <p:cNvSpPr>
                <a:spLocks noGrp="1" noRot="1" noChangeAspect="1" noMove="1" noResize="1" noEditPoints="1" noAdjustHandles="1" noChangeArrowheads="1" noChangeShapeType="1" noTextEdit="1"/>
              </p:cNvSpPr>
              <p:nvPr>
                <p:ph type="body" idx="1"/>
              </p:nvPr>
            </p:nvSpPr>
            <p:spPr>
              <a:blipFill rotWithShape="0">
                <a:blip r:embed="rId3"/>
                <a:stretch>
                  <a:fillRect l="-806" t="-975"/>
                </a:stretch>
              </a:blipFill>
            </p:spPr>
            <p:txBody>
              <a:bodyPr/>
              <a:lstStyle/>
              <a:p>
                <a:r>
                  <a:rPr lang="en-GB">
                    <a:noFill/>
                  </a:rPr>
                  <a:t> </a:t>
                </a:r>
              </a:p>
            </p:txBody>
          </p:sp>
        </mc:Fallback>
      </mc:AlternateContent>
      <p:sp>
        <p:nvSpPr>
          <p:cNvPr id="3" name="Title 2"/>
          <p:cNvSpPr>
            <a:spLocks noGrp="1"/>
          </p:cNvSpPr>
          <p:nvPr>
            <p:ph type="title"/>
          </p:nvPr>
        </p:nvSpPr>
        <p:spPr/>
        <p:txBody>
          <a:bodyPr/>
          <a:lstStyle/>
          <a:p>
            <a:r>
              <a:rPr lang="en-US" dirty="0" smtClean="0"/>
              <a:t>Metropolis Light Transport</a:t>
            </a:r>
            <a:endParaRPr lang="en-US" dirty="0"/>
          </a:p>
        </p:txBody>
      </p:sp>
      <p:sp>
        <p:nvSpPr>
          <p:cNvPr id="4" name="Slide Number Placeholder 3"/>
          <p:cNvSpPr>
            <a:spLocks noGrp="1"/>
          </p:cNvSpPr>
          <p:nvPr>
            <p:ph type="sldNum" sz="quarter" idx="10"/>
          </p:nvPr>
        </p:nvSpPr>
        <p:spPr/>
        <p:txBody>
          <a:bodyPr/>
          <a:lstStyle/>
          <a:p>
            <a:fld id="{FF1FF72B-FD9A-47D5-8BF7-3039EF6E51FB}" type="slidenum">
              <a:rPr lang="en-US" smtClean="0"/>
              <a:t>21</a:t>
            </a:fld>
            <a:endParaRPr lang="en-US"/>
          </a:p>
        </p:txBody>
      </p:sp>
      <p:pic>
        <p:nvPicPr>
          <p:cNvPr id="5" name="Picture 3"/>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52631" y="2043527"/>
            <a:ext cx="6025970" cy="2077346"/>
          </a:xfrm>
          <a:prstGeom prst="rect">
            <a:avLst/>
          </a:prstGeom>
        </p:spPr>
      </p:pic>
    </p:spTree>
    <p:extLst>
      <p:ext uri="{BB962C8B-B14F-4D97-AF65-F5344CB8AC3E}">
        <p14:creationId xmlns:p14="http://schemas.microsoft.com/office/powerpoint/2010/main" val="4052879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p:cNvSpPr>
                <a:spLocks noGrp="1"/>
              </p:cNvSpPr>
              <p:nvPr>
                <p:ph type="body" idx="1"/>
              </p:nvPr>
            </p:nvSpPr>
            <p:spPr>
              <a:xfrm>
                <a:off x="279400" y="762000"/>
                <a:ext cx="6959600" cy="3124200"/>
              </a:xfrm>
            </p:spPr>
            <p:txBody>
              <a:bodyPr/>
              <a:lstStyle/>
              <a:p>
                <a:pPr>
                  <a:lnSpc>
                    <a:spcPct val="100000"/>
                  </a:lnSpc>
                </a:pPr>
                <a:r>
                  <a:rPr lang="en-US" dirty="0" smtClean="0"/>
                  <a:t>Measurement contribution </a:t>
                </a:r>
                <a14:m>
                  <m:oMath xmlns:m="http://schemas.openxmlformats.org/officeDocument/2006/math">
                    <m:r>
                      <a:rPr lang="en-US" i="1">
                        <a:latin typeface="Cambria Math"/>
                        <a:ea typeface="Cambria Math"/>
                      </a:rPr>
                      <m:t>𝑓</m:t>
                    </m:r>
                  </m:oMath>
                </a14:m>
                <a:r>
                  <a:rPr lang="en-US" dirty="0" smtClean="0">
                    <a:ea typeface="Cambria Math"/>
                  </a:rPr>
                  <a:t> for </a:t>
                </a:r>
                <a14:m>
                  <m:oMath xmlns:m="http://schemas.openxmlformats.org/officeDocument/2006/math">
                    <m:r>
                      <a:rPr lang="en-US" i="1">
                        <a:latin typeface="Cambria Math" panose="02040503050406030204" pitchFamily="18" charset="0"/>
                        <a:ea typeface="Cambria Math"/>
                      </a:rPr>
                      <m:t>𝑘</m:t>
                    </m:r>
                  </m:oMath>
                </a14:m>
                <a:r>
                  <a:rPr lang="en-US" dirty="0" smtClean="0">
                    <a:ea typeface="Cambria Math"/>
                  </a:rPr>
                  <a:t>-length path</a:t>
                </a:r>
              </a:p>
              <a:p>
                <a:pPr marL="0" indent="0">
                  <a:buNone/>
                </a:pPr>
                <a14:m>
                  <m:oMathPara xmlns:m="http://schemas.openxmlformats.org/officeDocument/2006/math">
                    <m:oMathParaPr>
                      <m:jc m:val="centerGroup"/>
                    </m:oMathParaPr>
                    <m:oMath xmlns:m="http://schemas.openxmlformats.org/officeDocument/2006/math">
                      <m:r>
                        <a:rPr lang="en-US" i="1">
                          <a:latin typeface="Cambria Math"/>
                          <a:ea typeface="Cambria Math"/>
                        </a:rPr>
                        <m:t>𝑓</m:t>
                      </m:r>
                      <m:r>
                        <a:rPr lang="en-US" b="0" i="1" smtClean="0">
                          <a:latin typeface="Cambria Math" panose="02040503050406030204" pitchFamily="18" charset="0"/>
                          <a:ea typeface="Cambria Math"/>
                        </a:rPr>
                        <m:t>(</m:t>
                      </m:r>
                      <m:sSub>
                        <m:sSubPr>
                          <m:ctrlPr>
                            <a:rPr lang="en-US" b="0" i="1" smtClean="0">
                              <a:latin typeface="Cambria Math" panose="02040503050406030204" pitchFamily="18" charset="0"/>
                              <a:ea typeface="Cambria Math"/>
                            </a:rPr>
                          </m:ctrlPr>
                        </m:sSubPr>
                        <m:e>
                          <m:acc>
                            <m:accPr>
                              <m:chr m:val="̅"/>
                              <m:ctrlPr>
                                <a:rPr lang="en-US" b="0" i="1" smtClean="0">
                                  <a:latin typeface="Cambria Math" panose="02040503050406030204" pitchFamily="18" charset="0"/>
                                  <a:ea typeface="Cambria Math"/>
                                </a:rPr>
                              </m:ctrlPr>
                            </m:accPr>
                            <m:e>
                              <m:r>
                                <a:rPr lang="en-US" b="0" i="1" smtClean="0">
                                  <a:latin typeface="Cambria Math" panose="02040503050406030204" pitchFamily="18" charset="0"/>
                                  <a:ea typeface="Cambria Math"/>
                                </a:rPr>
                                <m:t>𝑥</m:t>
                              </m:r>
                            </m:e>
                          </m:acc>
                        </m:e>
                        <m:sub>
                          <m:r>
                            <a:rPr lang="en-US" b="0" i="1" smtClean="0">
                              <a:latin typeface="Cambria Math" panose="02040503050406030204" pitchFamily="18" charset="0"/>
                              <a:ea typeface="Cambria Math"/>
                            </a:rPr>
                            <m:t>𝑘</m:t>
                          </m:r>
                        </m:sub>
                      </m:sSub>
                      <m:r>
                        <a:rPr lang="en-US" b="0" i="1" smtClean="0">
                          <a:latin typeface="Cambria Math" panose="02040503050406030204" pitchFamily="18" charset="0"/>
                          <a:ea typeface="Cambria Math"/>
                        </a:rPr>
                        <m:t>)=</m:t>
                      </m:r>
                      <m:sSub>
                        <m:sSubPr>
                          <m:ctrlPr>
                            <a:rPr lang="en-US" b="0" i="1" smtClean="0">
                              <a:latin typeface="Cambria Math" panose="02040503050406030204" pitchFamily="18" charset="0"/>
                              <a:ea typeface="Cambria Math"/>
                            </a:rPr>
                          </m:ctrlPr>
                        </m:sSubPr>
                        <m:e>
                          <m:r>
                            <a:rPr lang="en-US" b="0" i="1" smtClean="0">
                              <a:latin typeface="Cambria Math" panose="02040503050406030204" pitchFamily="18" charset="0"/>
                              <a:ea typeface="Cambria Math"/>
                            </a:rPr>
                            <m:t>𝐿</m:t>
                          </m:r>
                        </m:e>
                        <m:sub>
                          <m:r>
                            <m:rPr>
                              <m:sty m:val="p"/>
                            </m:rPr>
                            <a:rPr lang="en-US" b="0" i="0" smtClean="0">
                              <a:latin typeface="Cambria Math" panose="02040503050406030204" pitchFamily="18" charset="0"/>
                              <a:ea typeface="Cambria Math"/>
                            </a:rPr>
                            <m:t>e</m:t>
                          </m:r>
                        </m:sub>
                      </m:sSub>
                      <m:r>
                        <a:rPr lang="en-US" b="0" i="1" smtClean="0">
                          <a:latin typeface="Cambria Math" panose="02040503050406030204" pitchFamily="18" charset="0"/>
                          <a:ea typeface="Cambria Math"/>
                        </a:rPr>
                        <m:t>𝐺</m:t>
                      </m:r>
                      <m:d>
                        <m:dPr>
                          <m:ctrlPr>
                            <a:rPr lang="en-US" b="0" i="1" smtClean="0">
                              <a:latin typeface="Cambria Math" panose="02040503050406030204" pitchFamily="18" charset="0"/>
                              <a:ea typeface="Cambria Math"/>
                            </a:rPr>
                          </m:ctrlPr>
                        </m:dPr>
                        <m:e>
                          <m:nary>
                            <m:naryPr>
                              <m:chr m:val="∏"/>
                              <m:limLoc m:val="subSup"/>
                              <m:supHide m:val="on"/>
                              <m:ctrlPr>
                                <a:rPr lang="en-US" b="0" i="1" smtClean="0">
                                  <a:latin typeface="Cambria Math" panose="02040503050406030204" pitchFamily="18" charset="0"/>
                                  <a:ea typeface="Cambria Math"/>
                                </a:rPr>
                              </m:ctrlPr>
                            </m:naryPr>
                            <m:sub>
                              <m:r>
                                <m:rPr>
                                  <m:brk m:alnAt="9"/>
                                </m:rPr>
                                <a:rPr lang="en-US" b="0" i="1" smtClean="0">
                                  <a:latin typeface="Cambria Math" panose="02040503050406030204" pitchFamily="18" charset="0"/>
                                  <a:ea typeface="Cambria Math"/>
                                </a:rPr>
                                <m:t>𝑘</m:t>
                              </m:r>
                              <m:r>
                                <a:rPr lang="en-US" b="0" i="1" smtClean="0">
                                  <a:latin typeface="Cambria Math" panose="02040503050406030204" pitchFamily="18" charset="0"/>
                                  <a:ea typeface="Cambria Math"/>
                                </a:rPr>
                                <m:t>−1</m:t>
                              </m:r>
                            </m:sub>
                            <m:sup/>
                            <m:e>
                              <m:sSub>
                                <m:sSubPr>
                                  <m:ctrlPr>
                                    <a:rPr lang="en-US" b="0" i="1" smtClean="0">
                                      <a:latin typeface="Cambria Math" panose="02040503050406030204" pitchFamily="18" charset="0"/>
                                      <a:ea typeface="Cambria Math"/>
                                    </a:rPr>
                                  </m:ctrlPr>
                                </m:sSubPr>
                                <m:e>
                                  <m:r>
                                    <a:rPr lang="en-US" b="0" i="1" smtClean="0">
                                      <a:latin typeface="Cambria Math" panose="02040503050406030204" pitchFamily="18" charset="0"/>
                                      <a:ea typeface="Cambria Math"/>
                                    </a:rPr>
                                    <m:t>𝜌</m:t>
                                  </m:r>
                                </m:e>
                                <m:sub>
                                  <m:r>
                                    <a:rPr lang="en-US" b="0" i="1" smtClean="0">
                                      <a:latin typeface="Cambria Math" panose="02040503050406030204" pitchFamily="18" charset="0"/>
                                      <a:ea typeface="Cambria Math"/>
                                    </a:rPr>
                                    <m:t>𝑘</m:t>
                                  </m:r>
                                </m:sub>
                              </m:sSub>
                              <m:sSub>
                                <m:sSubPr>
                                  <m:ctrlPr>
                                    <a:rPr lang="en-US" b="0" i="1" smtClean="0">
                                      <a:latin typeface="Cambria Math" panose="02040503050406030204" pitchFamily="18" charset="0"/>
                                      <a:ea typeface="Cambria Math"/>
                                    </a:rPr>
                                  </m:ctrlPr>
                                </m:sSubPr>
                                <m:e>
                                  <m:r>
                                    <a:rPr lang="en-US" b="0" i="1" smtClean="0">
                                      <a:latin typeface="Cambria Math" panose="02040503050406030204" pitchFamily="18" charset="0"/>
                                      <a:ea typeface="Cambria Math"/>
                                    </a:rPr>
                                    <m:t>𝐺</m:t>
                                  </m:r>
                                </m:e>
                                <m:sub>
                                  <m:r>
                                    <a:rPr lang="en-US" b="0" i="1" smtClean="0">
                                      <a:latin typeface="Cambria Math" panose="02040503050406030204" pitchFamily="18" charset="0"/>
                                      <a:ea typeface="Cambria Math"/>
                                    </a:rPr>
                                    <m:t>𝑘</m:t>
                                  </m:r>
                                </m:sub>
                              </m:sSub>
                            </m:e>
                          </m:nary>
                        </m:e>
                      </m:d>
                      <m:sSub>
                        <m:sSubPr>
                          <m:ctrlPr>
                            <a:rPr lang="en-US" b="0" i="1" smtClean="0">
                              <a:latin typeface="Cambria Math" panose="02040503050406030204" pitchFamily="18" charset="0"/>
                              <a:ea typeface="Cambria Math"/>
                            </a:rPr>
                          </m:ctrlPr>
                        </m:sSubPr>
                        <m:e>
                          <m:r>
                            <a:rPr lang="en-US" b="0" i="1" smtClean="0">
                              <a:latin typeface="Cambria Math" panose="02040503050406030204" pitchFamily="18" charset="0"/>
                              <a:ea typeface="Cambria Math"/>
                            </a:rPr>
                            <m:t>𝑊</m:t>
                          </m:r>
                        </m:e>
                        <m:sub>
                          <m:r>
                            <m:rPr>
                              <m:sty m:val="p"/>
                            </m:rPr>
                            <a:rPr lang="en-US" b="0" i="0" smtClean="0">
                              <a:latin typeface="Cambria Math" panose="02040503050406030204" pitchFamily="18" charset="0"/>
                              <a:ea typeface="Cambria Math"/>
                            </a:rPr>
                            <m:t>e</m:t>
                          </m:r>
                        </m:sub>
                      </m:sSub>
                    </m:oMath>
                  </m:oMathPara>
                </a14:m>
                <a:endParaRPr lang="en-US" dirty="0"/>
              </a:p>
            </p:txBody>
          </p:sp>
        </mc:Choice>
        <mc:Fallback xmlns="">
          <p:sp>
            <p:nvSpPr>
              <p:cNvPr id="2" name="Text Placeholder 1"/>
              <p:cNvSpPr>
                <a:spLocks noGrp="1" noRot="1" noChangeAspect="1" noMove="1" noResize="1" noEditPoints="1" noAdjustHandles="1" noChangeArrowheads="1" noChangeShapeType="1" noTextEdit="1"/>
              </p:cNvSpPr>
              <p:nvPr>
                <p:ph type="body" idx="1"/>
              </p:nvPr>
            </p:nvSpPr>
            <p:spPr>
              <a:xfrm>
                <a:off x="279400" y="762000"/>
                <a:ext cx="6959600" cy="3124200"/>
              </a:xfrm>
              <a:blipFill rotWithShape="0">
                <a:blip r:embed="rId3"/>
                <a:stretch>
                  <a:fillRect l="-788" t="-975"/>
                </a:stretch>
              </a:blipFill>
            </p:spPr>
            <p:txBody>
              <a:bodyPr/>
              <a:lstStyle/>
              <a:p>
                <a:r>
                  <a:rPr lang="en-GB">
                    <a:noFill/>
                  </a:rPr>
                  <a:t> </a:t>
                </a:r>
              </a:p>
            </p:txBody>
          </p:sp>
        </mc:Fallback>
      </mc:AlternateContent>
      <p:sp>
        <p:nvSpPr>
          <p:cNvPr id="3" name="Title 2"/>
          <p:cNvSpPr>
            <a:spLocks noGrp="1"/>
          </p:cNvSpPr>
          <p:nvPr>
            <p:ph type="title"/>
          </p:nvPr>
        </p:nvSpPr>
        <p:spPr/>
        <p:txBody>
          <a:bodyPr/>
          <a:lstStyle/>
          <a:p>
            <a:r>
              <a:rPr lang="en-US" dirty="0" smtClean="0"/>
              <a:t>Measurement Contribution</a:t>
            </a:r>
            <a:endParaRPr lang="en-US" dirty="0"/>
          </a:p>
        </p:txBody>
      </p:sp>
      <p:sp>
        <p:nvSpPr>
          <p:cNvPr id="4" name="Slide Number Placeholder 3"/>
          <p:cNvSpPr>
            <a:spLocks noGrp="1"/>
          </p:cNvSpPr>
          <p:nvPr>
            <p:ph type="sldNum" sz="quarter" idx="10"/>
          </p:nvPr>
        </p:nvSpPr>
        <p:spPr/>
        <p:txBody>
          <a:bodyPr/>
          <a:lstStyle/>
          <a:p>
            <a:fld id="{FF1FF72B-FD9A-47D5-8BF7-3039EF6E51FB}" type="slidenum">
              <a:rPr lang="en-US" smtClean="0"/>
              <a:t>22</a:t>
            </a:fld>
            <a:endParaRPr lang="en-US"/>
          </a:p>
        </p:txBody>
      </p:sp>
      <p:grpSp>
        <p:nvGrpSpPr>
          <p:cNvPr id="19" name="Группа 18"/>
          <p:cNvGrpSpPr/>
          <p:nvPr/>
        </p:nvGrpSpPr>
        <p:grpSpPr>
          <a:xfrm>
            <a:off x="559904" y="1822589"/>
            <a:ext cx="6476999" cy="2222085"/>
            <a:chOff x="533400" y="1776207"/>
            <a:chExt cx="6476999" cy="2222085"/>
          </a:xfrm>
        </p:grpSpPr>
        <p:pic>
          <p:nvPicPr>
            <p:cNvPr id="5" name="Picture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33400" y="1776207"/>
              <a:ext cx="6476999" cy="2222085"/>
            </a:xfrm>
            <a:prstGeom prst="rect">
              <a:avLst/>
            </a:prstGeom>
          </p:spPr>
        </p:pic>
        <mc:AlternateContent xmlns:mc="http://schemas.openxmlformats.org/markup-compatibility/2006" xmlns:a14="http://schemas.microsoft.com/office/drawing/2010/main">
          <mc:Choice Requires="a14">
            <p:sp>
              <p:nvSpPr>
                <p:cNvPr id="6" name="Прямоугольник 5"/>
                <p:cNvSpPr/>
                <p:nvPr/>
              </p:nvSpPr>
              <p:spPr>
                <a:xfrm>
                  <a:off x="1774809" y="3048000"/>
                  <a:ext cx="38145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a:rPr>
                          <m:t>𝜌</m:t>
                        </m:r>
                      </m:oMath>
                    </m:oMathPara>
                  </a14:m>
                  <a:endParaRPr lang="en-US" dirty="0"/>
                </a:p>
              </p:txBody>
            </p:sp>
          </mc:Choice>
          <mc:Fallback xmlns="">
            <p:sp>
              <p:nvSpPr>
                <p:cNvPr id="6" name="Прямоугольник 5"/>
                <p:cNvSpPr>
                  <a:spLocks noRot="1" noChangeAspect="1" noMove="1" noResize="1" noEditPoints="1" noAdjustHandles="1" noChangeArrowheads="1" noChangeShapeType="1" noTextEdit="1"/>
                </p:cNvSpPr>
                <p:nvPr/>
              </p:nvSpPr>
              <p:spPr>
                <a:xfrm>
                  <a:off x="1774809" y="3048000"/>
                  <a:ext cx="381451" cy="369332"/>
                </a:xfrm>
                <a:prstGeom prst="rect">
                  <a:avLst/>
                </a:prstGeom>
                <a:blipFill rotWithShape="0">
                  <a:blip r:embed="rId5"/>
                  <a:stretch>
                    <a:fillRect b="-8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Прямоугольник 6"/>
                <p:cNvSpPr/>
                <p:nvPr/>
              </p:nvSpPr>
              <p:spPr>
                <a:xfrm>
                  <a:off x="3908409" y="3074504"/>
                  <a:ext cx="38145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a:rPr>
                          <m:t>𝜌</m:t>
                        </m:r>
                      </m:oMath>
                    </m:oMathPara>
                  </a14:m>
                  <a:endParaRPr lang="en-US" dirty="0"/>
                </a:p>
              </p:txBody>
            </p:sp>
          </mc:Choice>
          <mc:Fallback xmlns="">
            <p:sp>
              <p:nvSpPr>
                <p:cNvPr id="7" name="Прямоугольник 6"/>
                <p:cNvSpPr>
                  <a:spLocks noRot="1" noChangeAspect="1" noMove="1" noResize="1" noEditPoints="1" noAdjustHandles="1" noChangeArrowheads="1" noChangeShapeType="1" noTextEdit="1"/>
                </p:cNvSpPr>
                <p:nvPr/>
              </p:nvSpPr>
              <p:spPr>
                <a:xfrm>
                  <a:off x="3908409" y="3074504"/>
                  <a:ext cx="381451" cy="369332"/>
                </a:xfrm>
                <a:prstGeom prst="rect">
                  <a:avLst/>
                </a:prstGeom>
                <a:blipFill rotWithShape="0">
                  <a:blip r:embed="rId6"/>
                  <a:stretch>
                    <a:fillRect b="-655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Прямоугольник 7"/>
                <p:cNvSpPr/>
                <p:nvPr/>
              </p:nvSpPr>
              <p:spPr>
                <a:xfrm>
                  <a:off x="2667000" y="2438400"/>
                  <a:ext cx="38145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a:rPr>
                          <m:t>𝜌</m:t>
                        </m:r>
                      </m:oMath>
                    </m:oMathPara>
                  </a14:m>
                  <a:endParaRPr lang="en-US" dirty="0"/>
                </a:p>
              </p:txBody>
            </p:sp>
          </mc:Choice>
          <mc:Fallback xmlns="">
            <p:sp>
              <p:nvSpPr>
                <p:cNvPr id="8" name="Прямоугольник 7"/>
                <p:cNvSpPr>
                  <a:spLocks noRot="1" noChangeAspect="1" noMove="1" noResize="1" noEditPoints="1" noAdjustHandles="1" noChangeArrowheads="1" noChangeShapeType="1" noTextEdit="1"/>
                </p:cNvSpPr>
                <p:nvPr/>
              </p:nvSpPr>
              <p:spPr>
                <a:xfrm>
                  <a:off x="2667000" y="2438400"/>
                  <a:ext cx="381451" cy="369332"/>
                </a:xfrm>
                <a:prstGeom prst="rect">
                  <a:avLst/>
                </a:prstGeom>
                <a:blipFill rotWithShape="0">
                  <a:blip r:embed="rId7"/>
                  <a:stretch>
                    <a:fillRect b="-8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Прямоугольник 8"/>
                <p:cNvSpPr/>
                <p:nvPr/>
              </p:nvSpPr>
              <p:spPr>
                <a:xfrm>
                  <a:off x="4838700" y="2350604"/>
                  <a:ext cx="38145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a:rPr>
                          <m:t>𝜌</m:t>
                        </m:r>
                      </m:oMath>
                    </m:oMathPara>
                  </a14:m>
                  <a:endParaRPr lang="en-US" dirty="0"/>
                </a:p>
              </p:txBody>
            </p:sp>
          </mc:Choice>
          <mc:Fallback xmlns="">
            <p:sp>
              <p:nvSpPr>
                <p:cNvPr id="9" name="Прямоугольник 8"/>
                <p:cNvSpPr>
                  <a:spLocks noRot="1" noChangeAspect="1" noMove="1" noResize="1" noEditPoints="1" noAdjustHandles="1" noChangeArrowheads="1" noChangeShapeType="1" noTextEdit="1"/>
                </p:cNvSpPr>
                <p:nvPr/>
              </p:nvSpPr>
              <p:spPr>
                <a:xfrm>
                  <a:off x="4838700" y="2350604"/>
                  <a:ext cx="381451" cy="369332"/>
                </a:xfrm>
                <a:prstGeom prst="rect">
                  <a:avLst/>
                </a:prstGeom>
                <a:blipFill rotWithShape="0">
                  <a:blip r:embed="rId8"/>
                  <a:stretch>
                    <a:fillRect b="-819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Прямоугольник 9"/>
                <p:cNvSpPr/>
                <p:nvPr/>
              </p:nvSpPr>
              <p:spPr>
                <a:xfrm>
                  <a:off x="5459404" y="3048000"/>
                  <a:ext cx="38145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a:rPr>
                          <m:t>𝜌</m:t>
                        </m:r>
                      </m:oMath>
                    </m:oMathPara>
                  </a14:m>
                  <a:endParaRPr lang="en-US" dirty="0"/>
                </a:p>
              </p:txBody>
            </p:sp>
          </mc:Choice>
          <mc:Fallback xmlns="">
            <p:sp>
              <p:nvSpPr>
                <p:cNvPr id="10" name="Прямоугольник 9"/>
                <p:cNvSpPr>
                  <a:spLocks noRot="1" noChangeAspect="1" noMove="1" noResize="1" noEditPoints="1" noAdjustHandles="1" noChangeArrowheads="1" noChangeShapeType="1" noTextEdit="1"/>
                </p:cNvSpPr>
                <p:nvPr/>
              </p:nvSpPr>
              <p:spPr>
                <a:xfrm>
                  <a:off x="5459404" y="3048000"/>
                  <a:ext cx="381451" cy="369332"/>
                </a:xfrm>
                <a:prstGeom prst="rect">
                  <a:avLst/>
                </a:prstGeom>
                <a:blipFill rotWithShape="0">
                  <a:blip r:embed="rId9"/>
                  <a:stretch>
                    <a:fillRect b="-8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Прямоугольник 10"/>
                <p:cNvSpPr/>
                <p:nvPr/>
              </p:nvSpPr>
              <p:spPr>
                <a:xfrm>
                  <a:off x="6373313" y="2342249"/>
                  <a:ext cx="47820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ea typeface="Cambria Math"/>
                              </a:rPr>
                            </m:ctrlPr>
                          </m:sSubPr>
                          <m:e>
                            <m:r>
                              <a:rPr lang="en-US" b="0" i="1" smtClean="0">
                                <a:latin typeface="Cambria Math" panose="02040503050406030204" pitchFamily="18" charset="0"/>
                                <a:ea typeface="Cambria Math"/>
                              </a:rPr>
                              <m:t>𝐿</m:t>
                            </m:r>
                          </m:e>
                          <m:sub>
                            <m:r>
                              <m:rPr>
                                <m:sty m:val="p"/>
                              </m:rPr>
                              <a:rPr lang="en-US" b="0" i="0" smtClean="0">
                                <a:latin typeface="Cambria Math" panose="02040503050406030204" pitchFamily="18" charset="0"/>
                                <a:ea typeface="Cambria Math"/>
                              </a:rPr>
                              <m:t>e</m:t>
                            </m:r>
                          </m:sub>
                        </m:sSub>
                      </m:oMath>
                    </m:oMathPara>
                  </a14:m>
                  <a:endParaRPr lang="en-US" dirty="0"/>
                </a:p>
              </p:txBody>
            </p:sp>
          </mc:Choice>
          <mc:Fallback xmlns="">
            <p:sp>
              <p:nvSpPr>
                <p:cNvPr id="11" name="Прямоугольник 10"/>
                <p:cNvSpPr>
                  <a:spLocks noRot="1" noChangeAspect="1" noMove="1" noResize="1" noEditPoints="1" noAdjustHandles="1" noChangeArrowheads="1" noChangeShapeType="1" noTextEdit="1"/>
                </p:cNvSpPr>
                <p:nvPr/>
              </p:nvSpPr>
              <p:spPr>
                <a:xfrm>
                  <a:off x="6373313" y="2342249"/>
                  <a:ext cx="478208" cy="369332"/>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Прямоугольник 11"/>
                <p:cNvSpPr/>
                <p:nvPr/>
              </p:nvSpPr>
              <p:spPr>
                <a:xfrm>
                  <a:off x="655983" y="2309118"/>
                  <a:ext cx="52482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ea typeface="Cambria Math"/>
                              </a:rPr>
                            </m:ctrlPr>
                          </m:sSubPr>
                          <m:e>
                            <m:r>
                              <a:rPr lang="en-US" b="0" i="1" smtClean="0">
                                <a:latin typeface="Cambria Math" panose="02040503050406030204" pitchFamily="18" charset="0"/>
                                <a:ea typeface="Cambria Math"/>
                              </a:rPr>
                              <m:t>𝑊</m:t>
                            </m:r>
                          </m:e>
                          <m:sub>
                            <m:r>
                              <m:rPr>
                                <m:sty m:val="p"/>
                              </m:rPr>
                              <a:rPr lang="en-US" b="0" i="0" smtClean="0">
                                <a:latin typeface="Cambria Math" panose="02040503050406030204" pitchFamily="18" charset="0"/>
                                <a:ea typeface="Cambria Math"/>
                              </a:rPr>
                              <m:t>e</m:t>
                            </m:r>
                          </m:sub>
                        </m:sSub>
                      </m:oMath>
                    </m:oMathPara>
                  </a14:m>
                  <a:endParaRPr lang="en-US" dirty="0"/>
                </a:p>
              </p:txBody>
            </p:sp>
          </mc:Choice>
          <mc:Fallback xmlns="">
            <p:sp>
              <p:nvSpPr>
                <p:cNvPr id="12" name="Прямоугольник 11"/>
                <p:cNvSpPr>
                  <a:spLocks noRot="1" noChangeAspect="1" noMove="1" noResize="1" noEditPoints="1" noAdjustHandles="1" noChangeArrowheads="1" noChangeShapeType="1" noTextEdit="1"/>
                </p:cNvSpPr>
                <p:nvPr/>
              </p:nvSpPr>
              <p:spPr>
                <a:xfrm>
                  <a:off x="655983" y="2309118"/>
                  <a:ext cx="524823" cy="369332"/>
                </a:xfrm>
                <a:prstGeom prst="rect">
                  <a:avLst/>
                </a:prstGeom>
                <a:blipFill rotWithShape="0">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Прямоугольник 12"/>
                <p:cNvSpPr/>
                <p:nvPr/>
              </p:nvSpPr>
              <p:spPr>
                <a:xfrm>
                  <a:off x="1303389" y="2541896"/>
                  <a:ext cx="4047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a:rPr>
                          <m:t>𝐺</m:t>
                        </m:r>
                      </m:oMath>
                    </m:oMathPara>
                  </a14:m>
                  <a:endParaRPr lang="en-US" dirty="0"/>
                </a:p>
              </p:txBody>
            </p:sp>
          </mc:Choice>
          <mc:Fallback xmlns="">
            <p:sp>
              <p:nvSpPr>
                <p:cNvPr id="13" name="Прямоугольник 12"/>
                <p:cNvSpPr>
                  <a:spLocks noRot="1" noChangeAspect="1" noMove="1" noResize="1" noEditPoints="1" noAdjustHandles="1" noChangeArrowheads="1" noChangeShapeType="1" noTextEdit="1"/>
                </p:cNvSpPr>
                <p:nvPr/>
              </p:nvSpPr>
              <p:spPr>
                <a:xfrm>
                  <a:off x="1303389" y="2541896"/>
                  <a:ext cx="404790" cy="369332"/>
                </a:xfrm>
                <a:prstGeom prst="rect">
                  <a:avLst/>
                </a:prstGeom>
                <a:blipFill rotWithShape="0">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Прямоугольник 13"/>
                <p:cNvSpPr/>
                <p:nvPr/>
              </p:nvSpPr>
              <p:spPr>
                <a:xfrm>
                  <a:off x="2135210" y="2686806"/>
                  <a:ext cx="4047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a:rPr>
                          <m:t>𝐺</m:t>
                        </m:r>
                      </m:oMath>
                    </m:oMathPara>
                  </a14:m>
                  <a:endParaRPr lang="en-US" dirty="0"/>
                </a:p>
              </p:txBody>
            </p:sp>
          </mc:Choice>
          <mc:Fallback xmlns="">
            <p:sp>
              <p:nvSpPr>
                <p:cNvPr id="14" name="Прямоугольник 13"/>
                <p:cNvSpPr>
                  <a:spLocks noRot="1" noChangeAspect="1" noMove="1" noResize="1" noEditPoints="1" noAdjustHandles="1" noChangeArrowheads="1" noChangeShapeType="1" noTextEdit="1"/>
                </p:cNvSpPr>
                <p:nvPr/>
              </p:nvSpPr>
              <p:spPr>
                <a:xfrm>
                  <a:off x="2135210" y="2686806"/>
                  <a:ext cx="404790" cy="369332"/>
                </a:xfrm>
                <a:prstGeom prst="rect">
                  <a:avLst/>
                </a:prstGeom>
                <a:blipFill rotWithShape="0">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Прямоугольник 14"/>
                <p:cNvSpPr/>
                <p:nvPr/>
              </p:nvSpPr>
              <p:spPr>
                <a:xfrm>
                  <a:off x="3392517" y="2686806"/>
                  <a:ext cx="4047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a:rPr>
                          <m:t>𝐺</m:t>
                        </m:r>
                      </m:oMath>
                    </m:oMathPara>
                  </a14:m>
                  <a:endParaRPr lang="en-US" dirty="0"/>
                </a:p>
              </p:txBody>
            </p:sp>
          </mc:Choice>
          <mc:Fallback xmlns="">
            <p:sp>
              <p:nvSpPr>
                <p:cNvPr id="15" name="Прямоугольник 14"/>
                <p:cNvSpPr>
                  <a:spLocks noRot="1" noChangeAspect="1" noMove="1" noResize="1" noEditPoints="1" noAdjustHandles="1" noChangeArrowheads="1" noChangeShapeType="1" noTextEdit="1"/>
                </p:cNvSpPr>
                <p:nvPr/>
              </p:nvSpPr>
              <p:spPr>
                <a:xfrm>
                  <a:off x="3392517" y="2686806"/>
                  <a:ext cx="404790" cy="369332"/>
                </a:xfrm>
                <a:prstGeom prst="rect">
                  <a:avLst/>
                </a:prstGeom>
                <a:blipFill rotWithShape="0">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Прямоугольник 15"/>
                <p:cNvSpPr/>
                <p:nvPr/>
              </p:nvSpPr>
              <p:spPr>
                <a:xfrm>
                  <a:off x="4303747" y="2656233"/>
                  <a:ext cx="4047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a:rPr>
                          <m:t>𝐺</m:t>
                        </m:r>
                      </m:oMath>
                    </m:oMathPara>
                  </a14:m>
                  <a:endParaRPr lang="en-US" dirty="0"/>
                </a:p>
              </p:txBody>
            </p:sp>
          </mc:Choice>
          <mc:Fallback xmlns="">
            <p:sp>
              <p:nvSpPr>
                <p:cNvPr id="16" name="Прямоугольник 15"/>
                <p:cNvSpPr>
                  <a:spLocks noRot="1" noChangeAspect="1" noMove="1" noResize="1" noEditPoints="1" noAdjustHandles="1" noChangeArrowheads="1" noChangeShapeType="1" noTextEdit="1"/>
                </p:cNvSpPr>
                <p:nvPr/>
              </p:nvSpPr>
              <p:spPr>
                <a:xfrm>
                  <a:off x="4303747" y="2656233"/>
                  <a:ext cx="404790" cy="369332"/>
                </a:xfrm>
                <a:prstGeom prst="rect">
                  <a:avLst/>
                </a:prstGeom>
                <a:blipFill rotWithShape="0">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Прямоугольник 16"/>
                <p:cNvSpPr/>
                <p:nvPr/>
              </p:nvSpPr>
              <p:spPr>
                <a:xfrm>
                  <a:off x="5238995" y="2683562"/>
                  <a:ext cx="4047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a:rPr>
                          <m:t>𝐺</m:t>
                        </m:r>
                      </m:oMath>
                    </m:oMathPara>
                  </a14:m>
                  <a:endParaRPr lang="en-US" dirty="0"/>
                </a:p>
              </p:txBody>
            </p:sp>
          </mc:Choice>
          <mc:Fallback xmlns="">
            <p:sp>
              <p:nvSpPr>
                <p:cNvPr id="17" name="Прямоугольник 16"/>
                <p:cNvSpPr>
                  <a:spLocks noRot="1" noChangeAspect="1" noMove="1" noResize="1" noEditPoints="1" noAdjustHandles="1" noChangeArrowheads="1" noChangeShapeType="1" noTextEdit="1"/>
                </p:cNvSpPr>
                <p:nvPr/>
              </p:nvSpPr>
              <p:spPr>
                <a:xfrm>
                  <a:off x="5238995" y="2683562"/>
                  <a:ext cx="404790" cy="369332"/>
                </a:xfrm>
                <a:prstGeom prst="rect">
                  <a:avLst/>
                </a:prstGeom>
                <a:blipFill rotWithShape="0">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Прямоугольник 17"/>
                <p:cNvSpPr/>
                <p:nvPr/>
              </p:nvSpPr>
              <p:spPr>
                <a:xfrm>
                  <a:off x="5894395" y="2629729"/>
                  <a:ext cx="4047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a:rPr>
                          <m:t>𝐺</m:t>
                        </m:r>
                      </m:oMath>
                    </m:oMathPara>
                  </a14:m>
                  <a:endParaRPr lang="en-US" dirty="0"/>
                </a:p>
              </p:txBody>
            </p:sp>
          </mc:Choice>
          <mc:Fallback xmlns="">
            <p:sp>
              <p:nvSpPr>
                <p:cNvPr id="18" name="Прямоугольник 17"/>
                <p:cNvSpPr>
                  <a:spLocks noRot="1" noChangeAspect="1" noMove="1" noResize="1" noEditPoints="1" noAdjustHandles="1" noChangeArrowheads="1" noChangeShapeType="1" noTextEdit="1"/>
                </p:cNvSpPr>
                <p:nvPr/>
              </p:nvSpPr>
              <p:spPr>
                <a:xfrm>
                  <a:off x="5894395" y="2629729"/>
                  <a:ext cx="404790" cy="369332"/>
                </a:xfrm>
                <a:prstGeom prst="rect">
                  <a:avLst/>
                </a:prstGeom>
                <a:blipFill rotWithShape="0">
                  <a:blip r:embed="rId17"/>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18372779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p:cNvSpPr>
                <a:spLocks noGrp="1"/>
              </p:cNvSpPr>
              <p:nvPr>
                <p:ph type="body" idx="1"/>
              </p:nvPr>
            </p:nvSpPr>
            <p:spPr>
              <a:xfrm>
                <a:off x="279400" y="762000"/>
                <a:ext cx="6883400" cy="3124200"/>
              </a:xfrm>
            </p:spPr>
            <p:txBody>
              <a:bodyPr/>
              <a:lstStyle/>
              <a:p>
                <a:pPr marL="0" indent="0">
                  <a:lnSpc>
                    <a:spcPct val="100000"/>
                  </a:lnSpc>
                  <a:buNone/>
                </a:pPr>
                <a14:m>
                  <m:oMathPara xmlns:m="http://schemas.openxmlformats.org/officeDocument/2006/math">
                    <m:oMathParaPr>
                      <m:jc m:val="right"/>
                    </m:oMathParaPr>
                    <m:oMath xmlns:m="http://schemas.openxmlformats.org/officeDocument/2006/math">
                      <m:r>
                        <a:rPr lang="en-US" sz="2000" i="1" smtClean="0">
                          <a:latin typeface="Cambria Math"/>
                          <a:ea typeface="Cambria Math"/>
                        </a:rPr>
                        <m:t>𝑓</m:t>
                      </m:r>
                      <m:d>
                        <m:dPr>
                          <m:ctrlPr>
                            <a:rPr lang="en-US" sz="2000" i="1">
                              <a:latin typeface="Cambria Math" panose="02040503050406030204" pitchFamily="18" charset="0"/>
                              <a:ea typeface="Cambria Math"/>
                            </a:rPr>
                          </m:ctrlPr>
                        </m:dPr>
                        <m:e>
                          <m:sSub>
                            <m:sSubPr>
                              <m:ctrlPr>
                                <a:rPr lang="en-US" sz="2000" b="0" i="1" smtClean="0">
                                  <a:latin typeface="Cambria Math" panose="02040503050406030204" pitchFamily="18" charset="0"/>
                                  <a:ea typeface="Cambria Math"/>
                                </a:rPr>
                              </m:ctrlPr>
                            </m:sSubPr>
                            <m:e>
                              <m:acc>
                                <m:accPr>
                                  <m:chr m:val="̅"/>
                                  <m:ctrlPr>
                                    <a:rPr lang="en-US" sz="2000" i="1">
                                      <a:latin typeface="Cambria Math" panose="02040503050406030204" pitchFamily="18" charset="0"/>
                                      <a:ea typeface="Cambria Math"/>
                                    </a:rPr>
                                  </m:ctrlPr>
                                </m:accPr>
                                <m:e>
                                  <m:r>
                                    <a:rPr lang="en-US" sz="2000" i="1">
                                      <a:latin typeface="Cambria Math" panose="02040503050406030204" pitchFamily="18" charset="0"/>
                                      <a:ea typeface="Cambria Math"/>
                                    </a:rPr>
                                    <m:t>𝑥</m:t>
                                  </m:r>
                                </m:e>
                              </m:acc>
                            </m:e>
                            <m:sub>
                              <m:r>
                                <a:rPr lang="en-US" sz="2000" b="0" i="1" smtClean="0">
                                  <a:latin typeface="Cambria Math" panose="02040503050406030204" pitchFamily="18" charset="0"/>
                                  <a:ea typeface="Cambria Math"/>
                                </a:rPr>
                                <m:t>𝑘</m:t>
                              </m:r>
                            </m:sub>
                          </m:sSub>
                        </m:e>
                      </m:d>
                      <m:r>
                        <a:rPr lang="en-US" sz="2000" b="0" i="1" smtClean="0">
                          <a:latin typeface="Cambria Math" panose="02040503050406030204" pitchFamily="18" charset="0"/>
                          <a:ea typeface="Cambria Math"/>
                        </a:rPr>
                        <m:t>=</m:t>
                      </m:r>
                      <m:nary>
                        <m:naryPr>
                          <m:chr m:val="∏"/>
                          <m:limLoc m:val="subSup"/>
                          <m:supHide m:val="on"/>
                          <m:ctrlPr>
                            <a:rPr lang="en-US" sz="2000" b="0" i="1" smtClean="0">
                              <a:latin typeface="Cambria Math" panose="02040503050406030204" pitchFamily="18" charset="0"/>
                              <a:ea typeface="Cambria Math"/>
                            </a:rPr>
                          </m:ctrlPr>
                        </m:naryPr>
                        <m:sub>
                          <m:r>
                            <m:rPr>
                              <m:brk m:alnAt="9"/>
                            </m:rPr>
                            <a:rPr lang="en-US" sz="2000" b="0" i="1" smtClean="0">
                              <a:latin typeface="Cambria Math" panose="02040503050406030204" pitchFamily="18" charset="0"/>
                              <a:ea typeface="Cambria Math"/>
                            </a:rPr>
                            <m:t>𝑘</m:t>
                          </m:r>
                        </m:sub>
                        <m:sup/>
                        <m:e>
                          <m:f>
                            <m:fPr>
                              <m:ctrlPr>
                                <a:rPr lang="en-US" sz="2000" i="1">
                                  <a:latin typeface="Cambria Math" panose="02040503050406030204" pitchFamily="18" charset="0"/>
                                  <a:ea typeface="Cambria Math"/>
                                </a:rPr>
                              </m:ctrlPr>
                            </m:fPr>
                            <m:num>
                              <m:r>
                                <a:rPr lang="en-US" sz="2000" i="1">
                                  <a:latin typeface="Cambria Math" panose="02040503050406030204" pitchFamily="18" charset="0"/>
                                  <a:ea typeface="Cambria Math"/>
                                </a:rPr>
                                <m:t>𝑑𝑄</m:t>
                              </m:r>
                            </m:num>
                            <m:den>
                              <m:r>
                                <a:rPr lang="en-US" sz="2000" i="1">
                                  <a:latin typeface="Cambria Math" panose="02040503050406030204" pitchFamily="18" charset="0"/>
                                  <a:ea typeface="Cambria Math"/>
                                </a:rPr>
                                <m:t>𝑑</m:t>
                              </m:r>
                              <m:sSub>
                                <m:sSubPr>
                                  <m:ctrlPr>
                                    <a:rPr lang="en-US" sz="2000" i="1">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𝐴</m:t>
                                  </m:r>
                                </m:e>
                                <m:sub>
                                  <m:r>
                                    <a:rPr lang="en-US" sz="2000" i="1">
                                      <a:latin typeface="Cambria Math" panose="02040503050406030204" pitchFamily="18" charset="0"/>
                                      <a:ea typeface="Cambria Math" panose="02040503050406030204" pitchFamily="18" charset="0"/>
                                    </a:rPr>
                                    <m:t>𝑘</m:t>
                                  </m:r>
                                </m:sub>
                              </m:sSub>
                            </m:den>
                          </m:f>
                          <m:r>
                            <a:rPr lang="en-US" sz="2000" i="1">
                              <a:latin typeface="Cambria Math" panose="02040503050406030204" pitchFamily="18" charset="0"/>
                              <a:ea typeface="Cambria Math"/>
                            </a:rPr>
                            <m:t>=</m:t>
                          </m:r>
                          <m:f>
                            <m:fPr>
                              <m:ctrlPr>
                                <a:rPr lang="en-US" sz="2000" i="1">
                                  <a:latin typeface="Cambria Math" panose="02040503050406030204" pitchFamily="18" charset="0"/>
                                  <a:ea typeface="Cambria Math"/>
                                </a:rPr>
                              </m:ctrlPr>
                            </m:fPr>
                            <m:num>
                              <m:r>
                                <a:rPr lang="en-US" sz="2000" i="1">
                                  <a:latin typeface="Cambria Math" panose="02040503050406030204" pitchFamily="18" charset="0"/>
                                  <a:ea typeface="Cambria Math"/>
                                </a:rPr>
                                <m:t>𝑑𝑄</m:t>
                              </m:r>
                            </m:num>
                            <m:den>
                              <m:r>
                                <a:rPr lang="en-US" sz="2000" i="1">
                                  <a:latin typeface="Cambria Math" panose="02040503050406030204" pitchFamily="18" charset="0"/>
                                  <a:ea typeface="Cambria Math"/>
                                </a:rPr>
                                <m:t>𝑑</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𝜇</m:t>
                                  </m:r>
                                </m:e>
                                <m:sub>
                                  <m:r>
                                    <a:rPr lang="en-US" sz="2000" i="1">
                                      <a:latin typeface="Cambria Math" panose="02040503050406030204" pitchFamily="18" charset="0"/>
                                      <a:ea typeface="Cambria Math" panose="02040503050406030204" pitchFamily="18" charset="0"/>
                                    </a:rPr>
                                    <m:t>𝑘</m:t>
                                  </m:r>
                                </m:sub>
                              </m:sSub>
                            </m:den>
                          </m:f>
                        </m:e>
                      </m:nary>
                      <m:r>
                        <a:rPr lang="en-US" sz="2000" b="0" i="1" smtClean="0">
                          <a:latin typeface="Cambria Math" panose="02040503050406030204" pitchFamily="18" charset="0"/>
                          <a:ea typeface="Cambria Math"/>
                        </a:rPr>
                        <m:t>                 </m:t>
                      </m:r>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𝑊</m:t>
                          </m:r>
                          <m:r>
                            <a:rPr lang="en-US" sz="2000" i="1">
                              <a:latin typeface="Cambria Math" panose="02040503050406030204" pitchFamily="18" charset="0"/>
                            </a:rPr>
                            <m:t>/</m:t>
                          </m:r>
                          <m:sSup>
                            <m:sSupPr>
                              <m:ctrlPr>
                                <a:rPr lang="en-US" sz="2000" i="1" smtClean="0">
                                  <a:latin typeface="Cambria Math" panose="02040503050406030204" pitchFamily="18" charset="0"/>
                                </a:rPr>
                              </m:ctrlPr>
                            </m:sSupPr>
                            <m:e>
                              <m:sSup>
                                <m:sSupPr>
                                  <m:ctrlPr>
                                    <a:rPr lang="en-US" sz="2000" i="1">
                                      <a:latin typeface="Cambria Math" panose="02040503050406030204" pitchFamily="18" charset="0"/>
                                    </a:rPr>
                                  </m:ctrlPr>
                                </m:sSupPr>
                                <m:e>
                                  <m:r>
                                    <a:rPr lang="en-US" sz="2000" i="1">
                                      <a:latin typeface="Cambria Math" panose="02040503050406030204" pitchFamily="18" charset="0"/>
                                    </a:rPr>
                                    <m:t>(</m:t>
                                  </m:r>
                                  <m:r>
                                    <a:rPr lang="en-US" sz="2000" i="1">
                                      <a:latin typeface="Cambria Math" panose="02040503050406030204" pitchFamily="18" charset="0"/>
                                    </a:rPr>
                                    <m:t>𝑚</m:t>
                                  </m:r>
                                </m:e>
                                <m:sup>
                                  <m:r>
                                    <a:rPr lang="en-US" sz="2000" i="1">
                                      <a:latin typeface="Cambria Math" panose="02040503050406030204" pitchFamily="18" charset="0"/>
                                    </a:rPr>
                                    <m:t>2</m:t>
                                  </m:r>
                                </m:sup>
                              </m:sSup>
                              <m:r>
                                <a:rPr lang="en-US" sz="2000" i="1">
                                  <a:latin typeface="Cambria Math" panose="02040503050406030204" pitchFamily="18" charset="0"/>
                                </a:rPr>
                                <m:t>)</m:t>
                              </m:r>
                            </m:e>
                            <m:sup>
                              <m:r>
                                <a:rPr lang="en-US" sz="2000" b="0" i="1" smtClean="0">
                                  <a:latin typeface="Cambria Math" panose="02040503050406030204" pitchFamily="18" charset="0"/>
                                </a:rPr>
                                <m:t>𝑘</m:t>
                              </m:r>
                            </m:sup>
                          </m:sSup>
                        </m:e>
                      </m:d>
                    </m:oMath>
                  </m:oMathPara>
                </a14:m>
                <a:endParaRPr lang="en-US" b="0" dirty="0" smtClean="0"/>
              </a:p>
              <a:p>
                <a:pPr lvl="1"/>
                <a:r>
                  <a:rPr lang="en-US" dirty="0"/>
                  <a:t>Flux through all differential areas of a </a:t>
                </a:r>
                <a:r>
                  <a:rPr lang="en-US" dirty="0" smtClean="0"/>
                  <a:t>path</a:t>
                </a:r>
                <a:endParaRPr lang="en-US" dirty="0"/>
              </a:p>
            </p:txBody>
          </p:sp>
        </mc:Choice>
        <mc:Fallback xmlns="">
          <p:sp>
            <p:nvSpPr>
              <p:cNvPr id="2" name="Text Placeholder 1"/>
              <p:cNvSpPr>
                <a:spLocks noGrp="1" noRot="1" noChangeAspect="1" noMove="1" noResize="1" noEditPoints="1" noAdjustHandles="1" noChangeArrowheads="1" noChangeShapeType="1" noTextEdit="1"/>
              </p:cNvSpPr>
              <p:nvPr>
                <p:ph type="body" idx="1"/>
              </p:nvPr>
            </p:nvSpPr>
            <p:spPr>
              <a:xfrm>
                <a:off x="279400" y="762000"/>
                <a:ext cx="6883400" cy="3124200"/>
              </a:xfrm>
              <a:blipFill rotWithShape="0">
                <a:blip r:embed="rId3"/>
                <a:stretch>
                  <a:fillRect/>
                </a:stretch>
              </a:blipFill>
            </p:spPr>
            <p:txBody>
              <a:bodyPr/>
              <a:lstStyle/>
              <a:p>
                <a:r>
                  <a:rPr lang="en-GB">
                    <a:noFill/>
                  </a:rPr>
                  <a:t> </a:t>
                </a:r>
              </a:p>
            </p:txBody>
          </p:sp>
        </mc:Fallback>
      </mc:AlternateContent>
      <p:sp>
        <p:nvSpPr>
          <p:cNvPr id="3" name="Title 2"/>
          <p:cNvSpPr>
            <a:spLocks noGrp="1"/>
          </p:cNvSpPr>
          <p:nvPr>
            <p:ph type="title"/>
          </p:nvPr>
        </p:nvSpPr>
        <p:spPr/>
        <p:txBody>
          <a:bodyPr/>
          <a:lstStyle/>
          <a:p>
            <a:r>
              <a:rPr lang="en-US" dirty="0" smtClean="0"/>
              <a:t>Measurement Contribution</a:t>
            </a:r>
            <a:endParaRPr lang="en-US" dirty="0"/>
          </a:p>
        </p:txBody>
      </p:sp>
      <p:sp>
        <p:nvSpPr>
          <p:cNvPr id="5" name="Slide Number Placeholder 4"/>
          <p:cNvSpPr>
            <a:spLocks noGrp="1"/>
          </p:cNvSpPr>
          <p:nvPr>
            <p:ph type="sldNum" sz="quarter" idx="10"/>
          </p:nvPr>
        </p:nvSpPr>
        <p:spPr/>
        <p:txBody>
          <a:bodyPr/>
          <a:lstStyle/>
          <a:p>
            <a:fld id="{FF1FF72B-FD9A-47D5-8BF7-3039EF6E51FB}" type="slidenum">
              <a:rPr lang="en-US" smtClean="0"/>
              <a:t>23</a:t>
            </a:fld>
            <a:endParaRPr lang="en-US"/>
          </a:p>
        </p:txBody>
      </p:sp>
      <p:grpSp>
        <p:nvGrpSpPr>
          <p:cNvPr id="13" name="Группа 12"/>
          <p:cNvGrpSpPr/>
          <p:nvPr/>
        </p:nvGrpSpPr>
        <p:grpSpPr>
          <a:xfrm>
            <a:off x="344225" y="1821180"/>
            <a:ext cx="6884438" cy="2301168"/>
            <a:chOff x="321365" y="1775460"/>
            <a:chExt cx="6884438" cy="2301168"/>
          </a:xfrm>
        </p:grpSpPr>
        <p:pic>
          <p:nvPicPr>
            <p:cNvPr id="4" name="Picture 3"/>
            <p:cNvPicPr>
              <a:picLocks noChangeAspect="1"/>
            </p:cNvPicPr>
            <p:nvPr/>
          </p:nvPicPr>
          <p:blipFill>
            <a:blip r:embed="rId4" cstate="print">
              <a:clrChange>
                <a:clrFrom>
                  <a:srgbClr val="000000">
                    <a:alpha val="0"/>
                  </a:srgbClr>
                </a:clrFrom>
                <a:clrTo>
                  <a:srgbClr val="000000">
                    <a:alpha val="0"/>
                  </a:srgbClr>
                </a:clrTo>
              </a:clrChange>
              <a:extLst>
                <a:ext uri="{28A0092B-C50C-407E-A947-70E740481C1C}">
                  <a14:useLocalDpi xmlns:a14="http://schemas.microsoft.com/office/drawing/2010/main"/>
                </a:ext>
              </a:extLst>
            </a:blip>
            <a:stretch>
              <a:fillRect/>
            </a:stretch>
          </p:blipFill>
          <p:spPr>
            <a:xfrm>
              <a:off x="533400" y="1775460"/>
              <a:ext cx="6477000" cy="2223580"/>
            </a:xfrm>
            <a:prstGeom prst="rect">
              <a:avLst/>
            </a:prstGeom>
          </p:spPr>
        </p:pic>
        <mc:AlternateContent xmlns:mc="http://schemas.openxmlformats.org/markup-compatibility/2006" xmlns:a14="http://schemas.microsoft.com/office/drawing/2010/main">
          <mc:Choice Requires="a14">
            <p:sp>
              <p:nvSpPr>
                <p:cNvPr id="6" name="Прямоугольник 5"/>
                <p:cNvSpPr/>
                <p:nvPr/>
              </p:nvSpPr>
              <p:spPr>
                <a:xfrm>
                  <a:off x="321365" y="2309047"/>
                  <a:ext cx="52995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a:rPr>
                          <m:t>𝑑𝐴</m:t>
                        </m:r>
                      </m:oMath>
                    </m:oMathPara>
                  </a14:m>
                  <a:endParaRPr lang="en-US" dirty="0"/>
                </a:p>
              </p:txBody>
            </p:sp>
          </mc:Choice>
          <mc:Fallback xmlns="">
            <p:sp>
              <p:nvSpPr>
                <p:cNvPr id="6" name="Прямоугольник 5"/>
                <p:cNvSpPr>
                  <a:spLocks noRot="1" noChangeAspect="1" noMove="1" noResize="1" noEditPoints="1" noAdjustHandles="1" noChangeArrowheads="1" noChangeShapeType="1" noTextEdit="1"/>
                </p:cNvSpPr>
                <p:nvPr/>
              </p:nvSpPr>
              <p:spPr>
                <a:xfrm>
                  <a:off x="321365" y="2309047"/>
                  <a:ext cx="529953" cy="369332"/>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Прямоугольник 6"/>
                <p:cNvSpPr/>
                <p:nvPr/>
              </p:nvSpPr>
              <p:spPr>
                <a:xfrm>
                  <a:off x="1567136" y="3667539"/>
                  <a:ext cx="52995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a:rPr>
                          <m:t>𝑑𝐴</m:t>
                        </m:r>
                      </m:oMath>
                    </m:oMathPara>
                  </a14:m>
                  <a:endParaRPr lang="en-US" dirty="0"/>
                </a:p>
              </p:txBody>
            </p:sp>
          </mc:Choice>
          <mc:Fallback xmlns="">
            <p:sp>
              <p:nvSpPr>
                <p:cNvPr id="7" name="Прямоугольник 6"/>
                <p:cNvSpPr>
                  <a:spLocks noRot="1" noChangeAspect="1" noMove="1" noResize="1" noEditPoints="1" noAdjustHandles="1" noChangeArrowheads="1" noChangeShapeType="1" noTextEdit="1"/>
                </p:cNvSpPr>
                <p:nvPr/>
              </p:nvSpPr>
              <p:spPr>
                <a:xfrm>
                  <a:off x="1567136" y="3667539"/>
                  <a:ext cx="529953" cy="369332"/>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Прямоугольник 7"/>
                <p:cNvSpPr/>
                <p:nvPr/>
              </p:nvSpPr>
              <p:spPr>
                <a:xfrm>
                  <a:off x="2501415" y="1898374"/>
                  <a:ext cx="52995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a:rPr>
                          <m:t>𝑑𝐴</m:t>
                        </m:r>
                      </m:oMath>
                    </m:oMathPara>
                  </a14:m>
                  <a:endParaRPr lang="en-US" dirty="0"/>
                </a:p>
              </p:txBody>
            </p:sp>
          </mc:Choice>
          <mc:Fallback xmlns="">
            <p:sp>
              <p:nvSpPr>
                <p:cNvPr id="8" name="Прямоугольник 7"/>
                <p:cNvSpPr>
                  <a:spLocks noRot="1" noChangeAspect="1" noMove="1" noResize="1" noEditPoints="1" noAdjustHandles="1" noChangeArrowheads="1" noChangeShapeType="1" noTextEdit="1"/>
                </p:cNvSpPr>
                <p:nvPr/>
              </p:nvSpPr>
              <p:spPr>
                <a:xfrm>
                  <a:off x="2501415" y="1898374"/>
                  <a:ext cx="529953" cy="369332"/>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Прямоугольник 8"/>
                <p:cNvSpPr/>
                <p:nvPr/>
              </p:nvSpPr>
              <p:spPr>
                <a:xfrm>
                  <a:off x="3912772" y="3707296"/>
                  <a:ext cx="52995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a:rPr>
                          <m:t>𝑑𝐴</m:t>
                        </m:r>
                      </m:oMath>
                    </m:oMathPara>
                  </a14:m>
                  <a:endParaRPr lang="en-US" dirty="0"/>
                </a:p>
              </p:txBody>
            </p:sp>
          </mc:Choice>
          <mc:Fallback xmlns="">
            <p:sp>
              <p:nvSpPr>
                <p:cNvPr id="9" name="Прямоугольник 8"/>
                <p:cNvSpPr>
                  <a:spLocks noRot="1" noChangeAspect="1" noMove="1" noResize="1" noEditPoints="1" noAdjustHandles="1" noChangeArrowheads="1" noChangeShapeType="1" noTextEdit="1"/>
                </p:cNvSpPr>
                <p:nvPr/>
              </p:nvSpPr>
              <p:spPr>
                <a:xfrm>
                  <a:off x="3912772" y="3707296"/>
                  <a:ext cx="529953" cy="369332"/>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Прямоугольник 9"/>
                <p:cNvSpPr/>
                <p:nvPr/>
              </p:nvSpPr>
              <p:spPr>
                <a:xfrm>
                  <a:off x="4866928" y="1785730"/>
                  <a:ext cx="52995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a:rPr>
                          <m:t>𝑑𝐴</m:t>
                        </m:r>
                      </m:oMath>
                    </m:oMathPara>
                  </a14:m>
                  <a:endParaRPr lang="en-US" dirty="0"/>
                </a:p>
              </p:txBody>
            </p:sp>
          </mc:Choice>
          <mc:Fallback xmlns="">
            <p:sp>
              <p:nvSpPr>
                <p:cNvPr id="10" name="Прямоугольник 9"/>
                <p:cNvSpPr>
                  <a:spLocks noRot="1" noChangeAspect="1" noMove="1" noResize="1" noEditPoints="1" noAdjustHandles="1" noChangeArrowheads="1" noChangeShapeType="1" noTextEdit="1"/>
                </p:cNvSpPr>
                <p:nvPr/>
              </p:nvSpPr>
              <p:spPr>
                <a:xfrm>
                  <a:off x="4866928" y="1785730"/>
                  <a:ext cx="529953" cy="369332"/>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Прямоугольник 10"/>
                <p:cNvSpPr/>
                <p:nvPr/>
              </p:nvSpPr>
              <p:spPr>
                <a:xfrm>
                  <a:off x="5158476" y="3674165"/>
                  <a:ext cx="52995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a:rPr>
                          <m:t>𝑑𝐴</m:t>
                        </m:r>
                      </m:oMath>
                    </m:oMathPara>
                  </a14:m>
                  <a:endParaRPr lang="en-US" dirty="0"/>
                </a:p>
              </p:txBody>
            </p:sp>
          </mc:Choice>
          <mc:Fallback xmlns="">
            <p:sp>
              <p:nvSpPr>
                <p:cNvPr id="11" name="Прямоугольник 10"/>
                <p:cNvSpPr>
                  <a:spLocks noRot="1" noChangeAspect="1" noMove="1" noResize="1" noEditPoints="1" noAdjustHandles="1" noChangeArrowheads="1" noChangeShapeType="1" noTextEdit="1"/>
                </p:cNvSpPr>
                <p:nvPr/>
              </p:nvSpPr>
              <p:spPr>
                <a:xfrm>
                  <a:off x="5158476" y="3674165"/>
                  <a:ext cx="529953" cy="369332"/>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Прямоугольник 11"/>
                <p:cNvSpPr/>
                <p:nvPr/>
              </p:nvSpPr>
              <p:spPr>
                <a:xfrm>
                  <a:off x="6675850" y="2329069"/>
                  <a:ext cx="52995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a:rPr>
                          <m:t>𝑑𝐴</m:t>
                        </m:r>
                      </m:oMath>
                    </m:oMathPara>
                  </a14:m>
                  <a:endParaRPr lang="en-US" dirty="0"/>
                </a:p>
              </p:txBody>
            </p:sp>
          </mc:Choice>
          <mc:Fallback xmlns="">
            <p:sp>
              <p:nvSpPr>
                <p:cNvPr id="12" name="Прямоугольник 11"/>
                <p:cNvSpPr>
                  <a:spLocks noRot="1" noChangeAspect="1" noMove="1" noResize="1" noEditPoints="1" noAdjustHandles="1" noChangeArrowheads="1" noChangeShapeType="1" noTextEdit="1"/>
                </p:cNvSpPr>
                <p:nvPr/>
              </p:nvSpPr>
              <p:spPr>
                <a:xfrm>
                  <a:off x="6675850" y="2329069"/>
                  <a:ext cx="529953" cy="369332"/>
                </a:xfrm>
                <a:prstGeom prst="rect">
                  <a:avLst/>
                </a:prstGeom>
                <a:blipFill rotWithShape="0">
                  <a:blip r:embed="rId11"/>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2941790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285750" lvl="1" indent="-285750">
              <a:buFont typeface="Wingdings" panose="05000000000000000000" pitchFamily="2" charset="2"/>
              <a:buChar char="§"/>
            </a:pPr>
            <a:r>
              <a:rPr lang="en-US" sz="1800" kern="1200" dirty="0">
                <a:latin typeface="Georgia" panose="02040502050405020303" pitchFamily="18" charset="0"/>
                <a:ea typeface="ＭＳ Ｐゴシック" pitchFamily="-112" charset="-128"/>
                <a:cs typeface="ＭＳ Ｐゴシック" pitchFamily="-108" charset="-128"/>
              </a:rPr>
              <a:t>MH needs to compare two states (paths)</a:t>
            </a:r>
          </a:p>
          <a:p>
            <a:pPr marL="606425" lvl="2" indent="-285750">
              <a:spcBef>
                <a:spcPts val="600"/>
              </a:spcBef>
              <a:spcAft>
                <a:spcPts val="600"/>
              </a:spcAft>
              <a:buFont typeface="Georgia" panose="02040502050405020303" pitchFamily="18" charset="0"/>
              <a:buChar char="–"/>
            </a:pPr>
            <a:r>
              <a:rPr lang="en-US" sz="1600" dirty="0" smtClean="0">
                <a:latin typeface="Georgia" panose="02040502050405020303" pitchFamily="18" charset="0"/>
              </a:rPr>
              <a:t>Use flux </a:t>
            </a:r>
            <a:r>
              <a:rPr lang="en-US" sz="1600" dirty="0">
                <a:latin typeface="Georgia" panose="02040502050405020303" pitchFamily="18" charset="0"/>
              </a:rPr>
              <a:t>through the infinitesimal path </a:t>
            </a:r>
            <a:r>
              <a:rPr lang="en-US" sz="1600" dirty="0" smtClean="0">
                <a:latin typeface="Georgia" panose="02040502050405020303" pitchFamily="18" charset="0"/>
              </a:rPr>
              <a:t>beam</a:t>
            </a:r>
            <a:endParaRPr lang="en-US" sz="1800" dirty="0" smtClean="0">
              <a:latin typeface="Georgia" panose="02040502050405020303" pitchFamily="18" charset="0"/>
            </a:endParaRPr>
          </a:p>
          <a:p>
            <a:r>
              <a:rPr lang="en-US" dirty="0" smtClean="0"/>
              <a:t>Directly comparable for equal-length paths</a:t>
            </a:r>
          </a:p>
          <a:p>
            <a:pPr lvl="1"/>
            <a:r>
              <a:rPr lang="en-US" dirty="0" smtClean="0">
                <a:latin typeface="Georgia" panose="02040502050405020303" pitchFamily="18" charset="0"/>
              </a:rPr>
              <a:t>Compare flows of energy through each path</a:t>
            </a:r>
          </a:p>
          <a:p>
            <a:r>
              <a:rPr lang="en-US" dirty="0" smtClean="0"/>
              <a:t>For different lengths the measure is different</a:t>
            </a:r>
          </a:p>
          <a:p>
            <a:pPr lvl="1"/>
            <a:r>
              <a:rPr lang="en-US" dirty="0" smtClean="0">
                <a:latin typeface="Georgia" panose="02040502050405020303" pitchFamily="18" charset="0"/>
              </a:rPr>
              <a:t>Always compare fluxes going through each path</a:t>
            </a:r>
          </a:p>
        </p:txBody>
      </p:sp>
      <p:sp>
        <p:nvSpPr>
          <p:cNvPr id="3" name="Title 2"/>
          <p:cNvSpPr>
            <a:spLocks noGrp="1"/>
          </p:cNvSpPr>
          <p:nvPr>
            <p:ph type="title"/>
          </p:nvPr>
        </p:nvSpPr>
        <p:spPr/>
        <p:txBody>
          <a:bodyPr/>
          <a:lstStyle/>
          <a:p>
            <a:r>
              <a:rPr lang="en-US" dirty="0" smtClean="0"/>
              <a:t>Comparing Paths</a:t>
            </a:r>
            <a:endParaRPr lang="en-US" dirty="0"/>
          </a:p>
        </p:txBody>
      </p:sp>
      <p:sp>
        <p:nvSpPr>
          <p:cNvPr id="4" name="Slide Number Placeholder 3"/>
          <p:cNvSpPr>
            <a:spLocks noGrp="1"/>
          </p:cNvSpPr>
          <p:nvPr>
            <p:ph type="sldNum" sz="quarter" idx="10"/>
          </p:nvPr>
        </p:nvSpPr>
        <p:spPr/>
        <p:txBody>
          <a:bodyPr/>
          <a:lstStyle/>
          <a:p>
            <a:fld id="{FF1FF72B-FD9A-47D5-8BF7-3039EF6E51FB}" type="slidenum">
              <a:rPr lang="en-US" smtClean="0"/>
              <a:t>24</a:t>
            </a:fld>
            <a:endParaRPr lang="en-US"/>
          </a:p>
        </p:txBody>
      </p:sp>
    </p:spTree>
    <p:extLst>
      <p:ext uri="{BB962C8B-B14F-4D97-AF65-F5344CB8AC3E}">
        <p14:creationId xmlns:p14="http://schemas.microsoft.com/office/powerpoint/2010/main" val="487860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p:cNvSpPr>
                <a:spLocks noGrp="1"/>
              </p:cNvSpPr>
              <p:nvPr>
                <p:ph type="body" idx="1"/>
              </p:nvPr>
            </p:nvSpPr>
            <p:spPr>
              <a:xfrm>
                <a:off x="279400" y="762000"/>
                <a:ext cx="7035800" cy="3124200"/>
              </a:xfrm>
            </p:spPr>
            <p:txBody>
              <a:bodyPr/>
              <a:lstStyle/>
              <a:p>
                <a:r>
                  <a:rPr lang="en-US" dirty="0" smtClean="0"/>
                  <a:t>For path of length </a:t>
                </a:r>
                <a14:m>
                  <m:oMath xmlns:m="http://schemas.openxmlformats.org/officeDocument/2006/math">
                    <m:r>
                      <m:rPr>
                        <m:brk m:alnAt="7"/>
                      </m:rPr>
                      <a:rPr lang="en-US" i="1">
                        <a:latin typeface="Cambria Math" panose="02040503050406030204" pitchFamily="18" charset="0"/>
                        <a:ea typeface="Cambria Math" panose="02040503050406030204" pitchFamily="18" charset="0"/>
                      </a:rPr>
                      <m:t>𝑘</m:t>
                    </m:r>
                  </m:oMath>
                </a14:m>
                <a:r>
                  <a:rPr lang="en-US" sz="1200" dirty="0" smtClean="0"/>
                  <a:t>: </a:t>
                </a:r>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𝐼</m:t>
                        </m:r>
                      </m:e>
                      <m:sub>
                        <m:r>
                          <a:rPr lang="en-US" sz="1600" b="0" i="1" smtClean="0">
                            <a:latin typeface="Cambria Math" panose="02040503050406030204" pitchFamily="18" charset="0"/>
                          </a:rPr>
                          <m:t>𝑘</m:t>
                        </m:r>
                      </m:sub>
                    </m:sSub>
                    <m:r>
                      <a:rPr lang="en-US" sz="1600" b="0" i="1" smtClean="0">
                        <a:latin typeface="Cambria Math" panose="02040503050406030204" pitchFamily="18" charset="0"/>
                      </a:rPr>
                      <m:t>=</m:t>
                    </m:r>
                    <m:nary>
                      <m:naryPr>
                        <m:supHide m:val="on"/>
                        <m:ctrlPr>
                          <a:rPr lang="en-US" sz="1600" b="0" i="1" smtClean="0">
                            <a:latin typeface="Cambria Math" panose="02040503050406030204" pitchFamily="18" charset="0"/>
                          </a:rPr>
                        </m:ctrlPr>
                      </m:naryPr>
                      <m:sub>
                        <m:sSub>
                          <m:sSubPr>
                            <m:ctrlPr>
                              <a:rPr lang="en-US" sz="1600" b="0" i="1" smtClean="0">
                                <a:latin typeface="Cambria Math" panose="02040503050406030204" pitchFamily="18" charset="0"/>
                                <a:ea typeface="Cambria Math" panose="02040503050406030204" pitchFamily="18" charset="0"/>
                              </a:rPr>
                            </m:ctrlPr>
                          </m:sSubPr>
                          <m:e>
                            <m:r>
                              <m:rPr>
                                <m:sty m:val="p"/>
                                <m:brk m:alnAt="7"/>
                              </m:rPr>
                              <a:rPr lang="el-GR" sz="1600" b="0" i="1" smtClean="0">
                                <a:latin typeface="Cambria Math" panose="02040503050406030204" pitchFamily="18" charset="0"/>
                                <a:ea typeface="Cambria Math" panose="02040503050406030204" pitchFamily="18" charset="0"/>
                              </a:rPr>
                              <m:t>Ω</m:t>
                            </m:r>
                          </m:e>
                          <m:sub>
                            <m:r>
                              <m:rPr>
                                <m:brk m:alnAt="7"/>
                              </m:rPr>
                              <a:rPr lang="en-US" sz="1600" b="0" i="1" smtClean="0">
                                <a:latin typeface="Cambria Math" panose="02040503050406030204" pitchFamily="18" charset="0"/>
                                <a:ea typeface="Cambria Math" panose="02040503050406030204" pitchFamily="18" charset="0"/>
                              </a:rPr>
                              <m:t>𝑘</m:t>
                            </m:r>
                          </m:sub>
                        </m:sSub>
                      </m:sub>
                      <m:sup/>
                      <m:e>
                        <m:r>
                          <a:rPr lang="en-US" sz="1600" b="0" i="1" smtClean="0">
                            <a:latin typeface="Cambria Math" panose="02040503050406030204" pitchFamily="18" charset="0"/>
                          </a:rPr>
                          <m:t>𝑓</m:t>
                        </m:r>
                        <m:d>
                          <m:dPr>
                            <m:ctrlPr>
                              <a:rPr lang="en-US" sz="1600" b="0" i="1" smtClean="0">
                                <a:latin typeface="Cambria Math" panose="02040503050406030204" pitchFamily="18" charset="0"/>
                              </a:rPr>
                            </m:ctrlPr>
                          </m:dPr>
                          <m:e>
                            <m:acc>
                              <m:accPr>
                                <m:chr m:val="̅"/>
                                <m:ctrlPr>
                                  <a:rPr lang="en-US" sz="1600" b="0" i="1" smtClean="0">
                                    <a:latin typeface="Cambria Math" panose="02040503050406030204" pitchFamily="18" charset="0"/>
                                  </a:rPr>
                                </m:ctrlPr>
                              </m:accPr>
                              <m:e>
                                <m:r>
                                  <a:rPr lang="en-US" sz="1600" b="0" i="1" smtClean="0">
                                    <a:latin typeface="Cambria Math" panose="02040503050406030204" pitchFamily="18" charset="0"/>
                                  </a:rPr>
                                  <m:t>𝑥</m:t>
                                </m:r>
                              </m:e>
                            </m:acc>
                          </m:e>
                        </m:d>
                        <m:r>
                          <a:rPr lang="en-US" sz="1600" b="0" i="1" smtClean="0">
                            <a:latin typeface="Cambria Math" panose="02040503050406030204" pitchFamily="18" charset="0"/>
                          </a:rPr>
                          <m:t>𝑑</m:t>
                        </m:r>
                        <m:sSub>
                          <m:sSubPr>
                            <m:ctrlPr>
                              <a:rPr lang="en-US" sz="1600" b="0" i="1" smtClean="0">
                                <a:latin typeface="Cambria Math" panose="02040503050406030204" pitchFamily="18" charset="0"/>
                                <a:ea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𝜇</m:t>
                            </m:r>
                          </m:e>
                          <m:sub>
                            <m:r>
                              <a:rPr lang="en-US" sz="1600" b="0" i="1" smtClean="0">
                                <a:latin typeface="Cambria Math" panose="02040503050406030204" pitchFamily="18" charset="0"/>
                                <a:ea typeface="Cambria Math" panose="02040503050406030204" pitchFamily="18" charset="0"/>
                              </a:rPr>
                              <m:t>𝑘</m:t>
                            </m:r>
                          </m:sub>
                        </m:sSub>
                        <m:r>
                          <a:rPr lang="en-US" sz="1600" b="0" i="1" smtClean="0">
                            <a:latin typeface="Cambria Math" panose="02040503050406030204" pitchFamily="18" charset="0"/>
                            <a:ea typeface="Cambria Math" panose="02040503050406030204" pitchFamily="18" charset="0"/>
                          </a:rPr>
                          <m:t>(</m:t>
                        </m:r>
                        <m:acc>
                          <m:accPr>
                            <m:chr m:val="̅"/>
                            <m:ctrlPr>
                              <a:rPr lang="en-US" sz="1600" i="1">
                                <a:latin typeface="Cambria Math" panose="02040503050406030204" pitchFamily="18" charset="0"/>
                              </a:rPr>
                            </m:ctrlPr>
                          </m:accPr>
                          <m:e>
                            <m:r>
                              <a:rPr lang="en-US" sz="1600" i="1">
                                <a:latin typeface="Cambria Math" panose="02040503050406030204" pitchFamily="18" charset="0"/>
                              </a:rPr>
                              <m:t>𝑥</m:t>
                            </m:r>
                          </m:e>
                        </m:acc>
                        <m:r>
                          <a:rPr lang="en-US" sz="1600" b="0" i="1" smtClean="0">
                            <a:latin typeface="Cambria Math" panose="02040503050406030204" pitchFamily="18" charset="0"/>
                          </a:rPr>
                          <m:t>)</m:t>
                        </m:r>
                      </m:e>
                    </m:nary>
                  </m:oMath>
                </a14:m>
                <a:endParaRPr lang="en-US" sz="2000" dirty="0" smtClean="0"/>
              </a:p>
              <a:p>
                <a:r>
                  <a:rPr lang="en-US" dirty="0"/>
                  <a:t>Combine all path lengths into a single </a:t>
                </a:r>
                <a:r>
                  <a:rPr lang="en-US" dirty="0" smtClean="0"/>
                  <a:t>integral</a:t>
                </a:r>
              </a:p>
              <a:p>
                <a:pPr lvl="1"/>
                <a:r>
                  <a:rPr lang="en-US" dirty="0" smtClean="0">
                    <a:latin typeface="Georgia" panose="02040502050405020303" pitchFamily="18" charset="0"/>
                  </a:rPr>
                  <a:t>Use unified measure for all paths</a:t>
                </a:r>
                <a:br>
                  <a:rPr lang="en-US" dirty="0" smtClean="0">
                    <a:latin typeface="Georgia" panose="02040502050405020303" pitchFamily="18" charset="0"/>
                  </a:rPr>
                </a:br>
                <a14:m>
                  <m:oMath xmlns:m="http://schemas.openxmlformats.org/officeDocument/2006/math">
                    <m:r>
                      <a:rPr lang="en-US" b="0" i="1" smtClean="0">
                        <a:latin typeface="Cambria Math" panose="02040503050406030204" pitchFamily="18" charset="0"/>
                      </a:rPr>
                      <m:t>𝑑</m:t>
                    </m:r>
                    <m:r>
                      <a:rPr lang="en-US" b="0" i="1" smtClean="0">
                        <a:latin typeface="Cambria Math" panose="02040503050406030204" pitchFamily="18" charset="0"/>
                      </a:rPr>
                      <m:t>𝜇</m:t>
                    </m:r>
                    <m:d>
                      <m:dPr>
                        <m:ctrlPr>
                          <a:rPr lang="en-US" b="0" i="1" smtClean="0">
                            <a:latin typeface="Cambria Math" panose="02040503050406030204" pitchFamily="18" charset="0"/>
                          </a:rPr>
                        </m:ctrlPr>
                      </m:dPr>
                      <m:e>
                        <m:r>
                          <a:rPr lang="en-US" i="1">
                            <a:latin typeface="Cambria Math" panose="02040503050406030204" pitchFamily="18" charset="0"/>
                          </a:rPr>
                          <m:t>𝐷</m:t>
                        </m:r>
                      </m:e>
                    </m:d>
                    <m:r>
                      <a:rPr lang="en-US" b="0" i="1" smtClean="0">
                        <a:latin typeface="Cambria Math" panose="02040503050406030204" pitchFamily="18" charset="0"/>
                      </a:rPr>
                      <m:t>=</m:t>
                    </m:r>
                    <m:nary>
                      <m:naryPr>
                        <m:chr m:val="∑"/>
                        <m:limLoc m:val="subSup"/>
                        <m:ctrlPr>
                          <a:rPr lang="en-US" b="0" i="1" smtClean="0">
                            <a:latin typeface="Cambria Math" panose="02040503050406030204" pitchFamily="18" charset="0"/>
                          </a:rPr>
                        </m:ctrlPr>
                      </m:naryPr>
                      <m:sub>
                        <m:r>
                          <m:rPr>
                            <m:brk m:alnAt="25"/>
                          </m:rPr>
                          <a:rPr lang="en-US" b="0" i="1" smtClean="0">
                            <a:latin typeface="Cambria Math" panose="02040503050406030204" pitchFamily="18" charset="0"/>
                          </a:rPr>
                          <m:t>𝑘</m:t>
                        </m:r>
                        <m:r>
                          <a:rPr lang="en-US" b="0" i="1" smtClean="0">
                            <a:latin typeface="Cambria Math" panose="02040503050406030204" pitchFamily="18" charset="0"/>
                          </a:rPr>
                          <m:t>=1</m:t>
                        </m:r>
                      </m:sub>
                      <m:sup>
                        <m:r>
                          <a:rPr lang="en-US" b="0" i="1" smtClean="0">
                            <a:latin typeface="Cambria Math" panose="02040503050406030204" pitchFamily="18" charset="0"/>
                          </a:rPr>
                          <m:t>∞</m:t>
                        </m:r>
                      </m:sup>
                      <m:e>
                        <m:sSub>
                          <m:sSubPr>
                            <m:ctrlPr>
                              <a:rPr lang="en-US" i="1">
                                <a:latin typeface="Cambria Math" panose="02040503050406030204" pitchFamily="18" charset="0"/>
                              </a:rPr>
                            </m:ctrlPr>
                          </m:sSubPr>
                          <m:e>
                            <m:r>
                              <a:rPr lang="en-US" i="1">
                                <a:latin typeface="Cambria Math" panose="02040503050406030204" pitchFamily="18" charset="0"/>
                              </a:rPr>
                              <m:t>𝑑</m:t>
                            </m:r>
                            <m:sSub>
                              <m:sSubPr>
                                <m:ctrlPr>
                                  <a:rPr lang="en-US" b="0" i="1" smtClean="0">
                                    <a:latin typeface="Cambria Math" panose="02040503050406030204" pitchFamily="18" charset="0"/>
                                  </a:rPr>
                                </m:ctrlPr>
                              </m:sSubPr>
                              <m:e>
                                <m:r>
                                  <a:rPr lang="en-US" i="1">
                                    <a:latin typeface="Cambria Math" panose="02040503050406030204" pitchFamily="18" charset="0"/>
                                  </a:rPr>
                                  <m:t>𝜇</m:t>
                                </m:r>
                              </m:e>
                              <m:sub>
                                <m:r>
                                  <a:rPr lang="en-US" b="0" i="1" smtClean="0">
                                    <a:latin typeface="Cambria Math" panose="02040503050406030204" pitchFamily="18" charset="0"/>
                                  </a:rPr>
                                  <m:t>𝑘</m:t>
                                </m:r>
                              </m:sub>
                            </m:sSub>
                            <m:r>
                              <a:rPr lang="en-US" i="1">
                                <a:latin typeface="Cambria Math" panose="02040503050406030204" pitchFamily="18" charset="0"/>
                              </a:rPr>
                              <m:t>(</m:t>
                            </m:r>
                            <m:r>
                              <a:rPr lang="en-US" i="1">
                                <a:latin typeface="Cambria Math" panose="02040503050406030204" pitchFamily="18" charset="0"/>
                              </a:rPr>
                              <m:t>𝐷</m:t>
                            </m:r>
                            <m:r>
                              <a:rPr lang="en-US" i="1">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rPr>
                              <m:t>Ω</m:t>
                            </m:r>
                          </m:e>
                          <m:sub>
                            <m:r>
                              <a:rPr lang="en-US" i="1">
                                <a:latin typeface="Cambria Math" panose="02040503050406030204" pitchFamily="18" charset="0"/>
                              </a:rPr>
                              <m:t>𝑘</m:t>
                            </m:r>
                          </m:sub>
                        </m:sSub>
                        <m:r>
                          <a:rPr lang="en-US" i="1">
                            <a:latin typeface="Cambria Math" panose="02040503050406030204" pitchFamily="18" charset="0"/>
                          </a:rPr>
                          <m:t>)</m:t>
                        </m:r>
                      </m:e>
                    </m:nary>
                  </m:oMath>
                </a14:m>
                <a:endParaRPr lang="en-US" dirty="0" smtClean="0">
                  <a:latin typeface="Georgia" panose="02040502050405020303" pitchFamily="18" charset="0"/>
                </a:endParaRPr>
              </a:p>
              <a:p>
                <a:pPr lvl="1"/>
                <a:r>
                  <a:rPr lang="en-US" dirty="0" smtClean="0">
                    <a:latin typeface="Georgia" panose="02040502050405020303" pitchFamily="18" charset="0"/>
                  </a:rPr>
                  <a:t>Compare </a:t>
                </a:r>
                <a:r>
                  <a:rPr lang="en-US" dirty="0">
                    <a:latin typeface="Georgia" panose="02040502050405020303" pitchFamily="18" charset="0"/>
                  </a:rPr>
                  <a:t>paths of different </a:t>
                </a:r>
                <a:r>
                  <a:rPr lang="en-US" dirty="0" smtClean="0">
                    <a:latin typeface="Georgia" panose="02040502050405020303" pitchFamily="18" charset="0"/>
                  </a:rPr>
                  <a:t>length</a:t>
                </a:r>
                <a:endParaRPr lang="en-US" dirty="0">
                  <a:latin typeface="Georgia" panose="02040502050405020303" pitchFamily="18" charset="0"/>
                </a:endParaRPr>
              </a:p>
              <a:p>
                <a:pPr lvl="1"/>
                <a:r>
                  <a:rPr lang="en-US" dirty="0">
                    <a:latin typeface="Georgia" panose="02040502050405020303" pitchFamily="18" charset="0"/>
                  </a:rPr>
                  <a:t>Compare </a:t>
                </a:r>
                <a:r>
                  <a:rPr lang="en-US" dirty="0" smtClean="0">
                    <a:latin typeface="Georgia" panose="02040502050405020303" pitchFamily="18" charset="0"/>
                  </a:rPr>
                  <a:t>groups </a:t>
                </a:r>
                <a:r>
                  <a:rPr lang="en-US" dirty="0">
                    <a:latin typeface="Georgia" panose="02040502050405020303" pitchFamily="18" charset="0"/>
                  </a:rPr>
                  <a:t>of </a:t>
                </a:r>
                <a:r>
                  <a:rPr lang="en-US" dirty="0" smtClean="0">
                    <a:latin typeface="Georgia" panose="02040502050405020303" pitchFamily="18" charset="0"/>
                  </a:rPr>
                  <a:t>paths</a:t>
                </a:r>
              </a:p>
              <a:p>
                <a:r>
                  <a:rPr lang="en-US" dirty="0" smtClean="0"/>
                  <a:t>Use </a:t>
                </a:r>
                <a14:m>
                  <m:oMath xmlns:m="http://schemas.openxmlformats.org/officeDocument/2006/math">
                    <m:r>
                      <a:rPr lang="en-US" i="1">
                        <a:latin typeface="Cambria Math" panose="02040503050406030204" pitchFamily="18" charset="0"/>
                      </a:rPr>
                      <m:t>𝑓</m:t>
                    </m:r>
                  </m:oMath>
                </a14:m>
                <a:r>
                  <a:rPr lang="en-US" dirty="0" smtClean="0"/>
                  <a:t> in Metropolis-Hastings!</a:t>
                </a:r>
                <a:endParaRPr lang="en-US" dirty="0">
                  <a:latin typeface="Georgia" panose="02040502050405020303" pitchFamily="18" charset="0"/>
                </a:endParaRPr>
              </a:p>
            </p:txBody>
          </p:sp>
        </mc:Choice>
        <mc:Fallback xmlns="">
          <p:sp>
            <p:nvSpPr>
              <p:cNvPr id="2" name="Text Placeholder 1"/>
              <p:cNvSpPr>
                <a:spLocks noGrp="1" noRot="1" noChangeAspect="1" noMove="1" noResize="1" noEditPoints="1" noAdjustHandles="1" noChangeArrowheads="1" noChangeShapeType="1" noTextEdit="1"/>
              </p:cNvSpPr>
              <p:nvPr>
                <p:ph type="body" idx="1"/>
              </p:nvPr>
            </p:nvSpPr>
            <p:spPr>
              <a:xfrm>
                <a:off x="279400" y="762000"/>
                <a:ext cx="7035800" cy="3124200"/>
              </a:xfrm>
              <a:blipFill rotWithShape="0">
                <a:blip r:embed="rId3"/>
                <a:stretch>
                  <a:fillRect l="-780" t="-14815"/>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smtClean="0"/>
              <a:t>Path Integral</a:t>
            </a:r>
            <a:endParaRPr lang="en-US" dirty="0"/>
          </a:p>
        </p:txBody>
      </p:sp>
      <p:sp>
        <p:nvSpPr>
          <p:cNvPr id="4" name="Slide Number Placeholder 3"/>
          <p:cNvSpPr>
            <a:spLocks noGrp="1"/>
          </p:cNvSpPr>
          <p:nvPr>
            <p:ph type="sldNum" sz="quarter" idx="10"/>
          </p:nvPr>
        </p:nvSpPr>
        <p:spPr/>
        <p:txBody>
          <a:bodyPr/>
          <a:lstStyle/>
          <a:p>
            <a:fld id="{FF1FF72B-FD9A-47D5-8BF7-3039EF6E51FB}" type="slidenum">
              <a:rPr lang="en-US" smtClean="0"/>
              <a:t>25</a:t>
            </a:fld>
            <a:endParaRPr lang="en-US"/>
          </a:p>
        </p:txBody>
      </p:sp>
    </p:spTree>
    <p:extLst>
      <p:ext uri="{BB962C8B-B14F-4D97-AF65-F5344CB8AC3E}">
        <p14:creationId xmlns:p14="http://schemas.microsoft.com/office/powerpoint/2010/main" val="35963091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Текст 1"/>
              <p:cNvSpPr>
                <a:spLocks noGrp="1"/>
              </p:cNvSpPr>
              <p:nvPr>
                <p:ph type="body" idx="1"/>
              </p:nvPr>
            </p:nvSpPr>
            <p:spPr>
              <a:xfrm>
                <a:off x="279400" y="762000"/>
                <a:ext cx="6959600" cy="3124200"/>
              </a:xfrm>
            </p:spPr>
            <p:txBody>
              <a:bodyPr/>
              <a:lstStyle/>
              <a:p>
                <a:pPr marL="457200" indent="-457200">
                  <a:buFont typeface="+mj-lt"/>
                  <a:buAutoNum type="arabicPeriod"/>
                </a:pPr>
                <a:r>
                  <a:rPr lang="en-US" dirty="0" smtClean="0"/>
                  <a:t>Generate initial path </a:t>
                </a:r>
                <a14:m>
                  <m:oMath xmlns:m="http://schemas.openxmlformats.org/officeDocument/2006/math">
                    <m:sSub>
                      <m:sSubPr>
                        <m:ctrlPr>
                          <a:rPr lang="en-US" b="0" i="1" smtClean="0">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𝑥</m:t>
                            </m:r>
                          </m:e>
                        </m:acc>
                      </m:e>
                      <m:sub>
                        <m:r>
                          <a:rPr lang="en-US" b="0" i="1" smtClean="0">
                            <a:latin typeface="Cambria Math" panose="02040503050406030204" pitchFamily="18" charset="0"/>
                          </a:rPr>
                          <m:t>0</m:t>
                        </m:r>
                      </m:sub>
                    </m:sSub>
                  </m:oMath>
                </a14:m>
                <a:r>
                  <a:rPr lang="en-US" dirty="0" smtClean="0"/>
                  <a:t> using PT/BDPT</a:t>
                </a:r>
              </a:p>
              <a:p>
                <a:pPr marL="457200" indent="-457200">
                  <a:buFont typeface="+mj-lt"/>
                  <a:buAutoNum type="arabicPeriod"/>
                </a:pPr>
                <a:r>
                  <a:rPr lang="en-US" dirty="0" smtClean="0"/>
                  <a:t>Mutate with some proposal distribution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𝑥</m:t>
                                </m:r>
                              </m:e>
                            </m:acc>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𝑥</m:t>
                                </m:r>
                              </m:e>
                            </m:acc>
                          </m:e>
                          <m:sub>
                            <m:r>
                              <a:rPr lang="en-US" b="0" i="1" smtClean="0">
                                <a:latin typeface="Cambria Math" panose="02040503050406030204" pitchFamily="18" charset="0"/>
                              </a:rPr>
                              <m:t>𝑗</m:t>
                            </m:r>
                          </m:sub>
                        </m:sSub>
                      </m:sub>
                    </m:sSub>
                  </m:oMath>
                </a14:m>
                <a:endParaRPr lang="en-US" b="0" dirty="0" smtClean="0"/>
              </a:p>
              <a:p>
                <a:pPr marL="457200" indent="-457200">
                  <a:buFont typeface="+mj-lt"/>
                  <a:buAutoNum type="arabicPeriod"/>
                </a:pPr>
                <a:r>
                  <a:rPr lang="en-US" dirty="0" smtClean="0"/>
                  <a:t>Accept new path </a:t>
                </a:r>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𝑥</m:t>
                            </m:r>
                          </m:e>
                        </m:acc>
                      </m:e>
                      <m:sub>
                        <m:r>
                          <a:rPr lang="en-US" i="1">
                            <a:latin typeface="Cambria Math" panose="02040503050406030204" pitchFamily="18" charset="0"/>
                          </a:rPr>
                          <m:t>𝑗</m:t>
                        </m:r>
                      </m:sub>
                    </m:sSub>
                  </m:oMath>
                </a14:m>
                <a:r>
                  <a:rPr lang="en-US" dirty="0" smtClean="0"/>
                  <a:t> with probability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𝑎</m:t>
                        </m:r>
                      </m:e>
                      <m:sub>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𝑥</m:t>
                                </m:r>
                              </m:e>
                            </m:acc>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𝑥</m:t>
                                </m:r>
                              </m:e>
                            </m:acc>
                          </m:e>
                          <m:sub>
                            <m:r>
                              <a:rPr lang="en-US" i="1">
                                <a:latin typeface="Cambria Math" panose="02040503050406030204" pitchFamily="18" charset="0"/>
                              </a:rPr>
                              <m:t>𝑗</m:t>
                            </m:r>
                          </m:sub>
                        </m:sSub>
                      </m:sub>
                    </m:sSub>
                  </m:oMath>
                </a14:m>
                <a:endParaRPr lang="en-US" dirty="0" smtClean="0"/>
              </a:p>
              <a:p>
                <a:pPr marL="457200" indent="-457200">
                  <a:buFont typeface="+mj-lt"/>
                  <a:buAutoNum type="arabicPeriod"/>
                </a:pPr>
                <a:r>
                  <a:rPr lang="en-US" dirty="0" smtClean="0"/>
                  <a:t>Accumulate contribution to the image plane</a:t>
                </a:r>
              </a:p>
              <a:p>
                <a:pPr marL="457200" indent="-457200">
                  <a:buFont typeface="+mj-lt"/>
                  <a:buAutoNum type="arabicPeriod"/>
                </a:pPr>
                <a:r>
                  <a:rPr lang="en-US" dirty="0" smtClean="0"/>
                  <a:t>Go to step 2</a:t>
                </a:r>
                <a:endParaRPr lang="en-US" dirty="0"/>
              </a:p>
            </p:txBody>
          </p:sp>
        </mc:Choice>
        <mc:Fallback xmlns="">
          <p:sp>
            <p:nvSpPr>
              <p:cNvPr id="2" name="Текст 1"/>
              <p:cNvSpPr>
                <a:spLocks noGrp="1" noRot="1" noChangeAspect="1" noMove="1" noResize="1" noEditPoints="1" noAdjustHandles="1" noChangeArrowheads="1" noChangeShapeType="1" noTextEdit="1"/>
              </p:cNvSpPr>
              <p:nvPr>
                <p:ph type="body" idx="1"/>
              </p:nvPr>
            </p:nvSpPr>
            <p:spPr>
              <a:xfrm>
                <a:off x="279400" y="762000"/>
                <a:ext cx="6959600" cy="3124200"/>
              </a:xfrm>
              <a:blipFill rotWithShape="0">
                <a:blip r:embed="rId3"/>
                <a:stretch>
                  <a:fillRect l="-788" t="-1365"/>
                </a:stretch>
              </a:blipFill>
            </p:spPr>
            <p:txBody>
              <a:bodyPr/>
              <a:lstStyle/>
              <a:p>
                <a:r>
                  <a:rPr lang="en-US">
                    <a:noFill/>
                  </a:rPr>
                  <a:t> </a:t>
                </a:r>
              </a:p>
            </p:txBody>
          </p:sp>
        </mc:Fallback>
      </mc:AlternateContent>
      <p:sp>
        <p:nvSpPr>
          <p:cNvPr id="3" name="Заголовок 2"/>
          <p:cNvSpPr>
            <a:spLocks noGrp="1"/>
          </p:cNvSpPr>
          <p:nvPr>
            <p:ph type="title"/>
          </p:nvPr>
        </p:nvSpPr>
        <p:spPr/>
        <p:txBody>
          <a:bodyPr/>
          <a:lstStyle/>
          <a:p>
            <a:r>
              <a:rPr lang="en-US" dirty="0" smtClean="0"/>
              <a:t>Metropolis Light Transport</a:t>
            </a:r>
            <a:endParaRPr lang="en-US" dirty="0"/>
          </a:p>
        </p:txBody>
      </p:sp>
      <p:sp>
        <p:nvSpPr>
          <p:cNvPr id="4" name="Номер слайда 3"/>
          <p:cNvSpPr>
            <a:spLocks noGrp="1"/>
          </p:cNvSpPr>
          <p:nvPr>
            <p:ph type="sldNum" sz="quarter" idx="10"/>
          </p:nvPr>
        </p:nvSpPr>
        <p:spPr/>
        <p:txBody>
          <a:bodyPr/>
          <a:lstStyle/>
          <a:p>
            <a:fld id="{FF1FF72B-FD9A-47D5-8BF7-3039EF6E51FB}" type="slidenum">
              <a:rPr lang="en-US" smtClean="0"/>
              <a:t>26</a:t>
            </a:fld>
            <a:endParaRPr lang="en-US"/>
          </a:p>
        </p:txBody>
      </p:sp>
      <p:grpSp>
        <p:nvGrpSpPr>
          <p:cNvPr id="9" name="Group 8"/>
          <p:cNvGrpSpPr/>
          <p:nvPr/>
        </p:nvGrpSpPr>
        <p:grpSpPr>
          <a:xfrm>
            <a:off x="2971800" y="2514600"/>
            <a:ext cx="3833520" cy="1235466"/>
            <a:chOff x="3176880" y="2819401"/>
            <a:chExt cx="3833520" cy="1235466"/>
          </a:xfrm>
        </p:grpSpPr>
        <p:pic>
          <p:nvPicPr>
            <p:cNvPr id="5" name="Picture 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176880" y="2819401"/>
              <a:ext cx="3833520" cy="1235466"/>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3905250" y="3500438"/>
                  <a:ext cx="309686" cy="27699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200" i="1" smtClean="0">
                                <a:solidFill>
                                  <a:srgbClr val="1E0068"/>
                                </a:solidFill>
                                <a:latin typeface="Cambria Math" panose="02040503050406030204" pitchFamily="18" charset="0"/>
                              </a:rPr>
                            </m:ctrlPr>
                          </m:sSubPr>
                          <m:e>
                            <m:acc>
                              <m:accPr>
                                <m:chr m:val="̅"/>
                                <m:ctrlPr>
                                  <a:rPr lang="en-US" sz="1200" i="1">
                                    <a:solidFill>
                                      <a:srgbClr val="1E0068"/>
                                    </a:solidFill>
                                    <a:latin typeface="Cambria Math" panose="02040503050406030204" pitchFamily="18" charset="0"/>
                                  </a:rPr>
                                </m:ctrlPr>
                              </m:accPr>
                              <m:e>
                                <m:r>
                                  <a:rPr lang="en-US" sz="1200" i="1">
                                    <a:solidFill>
                                      <a:srgbClr val="1E0068"/>
                                    </a:solidFill>
                                    <a:latin typeface="Cambria Math" panose="02040503050406030204" pitchFamily="18" charset="0"/>
                                  </a:rPr>
                                  <m:t>𝑥</m:t>
                                </m:r>
                              </m:e>
                            </m:acc>
                          </m:e>
                          <m:sub>
                            <m:r>
                              <a:rPr lang="en-US" sz="1200" i="1">
                                <a:solidFill>
                                  <a:srgbClr val="1E0068"/>
                                </a:solidFill>
                                <a:latin typeface="Cambria Math" panose="02040503050406030204" pitchFamily="18" charset="0"/>
                              </a:rPr>
                              <m:t>0</m:t>
                            </m:r>
                          </m:sub>
                        </m:sSub>
                      </m:oMath>
                    </m:oMathPara>
                  </a14:m>
                  <a:endParaRPr lang="en-GB" sz="1200" dirty="0">
                    <a:solidFill>
                      <a:srgbClr val="1E0068"/>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3905250" y="3500438"/>
                  <a:ext cx="309686" cy="276999"/>
                </a:xfrm>
                <a:prstGeom prst="rect">
                  <a:avLst/>
                </a:prstGeom>
                <a:blipFill rotWithShape="0">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5367214" y="3246247"/>
                  <a:ext cx="309686" cy="27699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200" i="1" smtClean="0">
                                <a:solidFill>
                                  <a:srgbClr val="218141"/>
                                </a:solidFill>
                                <a:latin typeface="Cambria Math" panose="02040503050406030204" pitchFamily="18" charset="0"/>
                              </a:rPr>
                            </m:ctrlPr>
                          </m:sSubPr>
                          <m:e>
                            <m:acc>
                              <m:accPr>
                                <m:chr m:val="̅"/>
                                <m:ctrlPr>
                                  <a:rPr lang="en-US" sz="1200" i="1">
                                    <a:solidFill>
                                      <a:srgbClr val="218141"/>
                                    </a:solidFill>
                                    <a:latin typeface="Cambria Math" panose="02040503050406030204" pitchFamily="18" charset="0"/>
                                  </a:rPr>
                                </m:ctrlPr>
                              </m:accPr>
                              <m:e>
                                <m:r>
                                  <a:rPr lang="en-US" sz="1200" i="1">
                                    <a:solidFill>
                                      <a:srgbClr val="218141"/>
                                    </a:solidFill>
                                    <a:latin typeface="Cambria Math" panose="02040503050406030204" pitchFamily="18" charset="0"/>
                                  </a:rPr>
                                  <m:t>𝑥</m:t>
                                </m:r>
                              </m:e>
                            </m:acc>
                          </m:e>
                          <m:sub>
                            <m:r>
                              <a:rPr lang="en-US" sz="1200" b="0" i="1" smtClean="0">
                                <a:solidFill>
                                  <a:srgbClr val="218141"/>
                                </a:solidFill>
                                <a:latin typeface="Cambria Math" panose="02040503050406030204" pitchFamily="18" charset="0"/>
                              </a:rPr>
                              <m:t>1</m:t>
                            </m:r>
                          </m:sub>
                        </m:sSub>
                      </m:oMath>
                    </m:oMathPara>
                  </a14:m>
                  <a:endParaRPr lang="en-GB" sz="1200" dirty="0">
                    <a:solidFill>
                      <a:srgbClr val="218141"/>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5367214" y="3246247"/>
                  <a:ext cx="309686" cy="276999"/>
                </a:xfrm>
                <a:prstGeom prst="rect">
                  <a:avLst/>
                </a:prstGeom>
                <a:blipFill rotWithShape="0">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4510090" y="3641147"/>
                  <a:ext cx="309686" cy="27699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200" i="1" smtClean="0">
                                <a:solidFill>
                                  <a:schemeClr val="tx2">
                                    <a:lumMod val="50000"/>
                                  </a:schemeClr>
                                </a:solidFill>
                                <a:latin typeface="Cambria Math" panose="02040503050406030204" pitchFamily="18" charset="0"/>
                              </a:rPr>
                            </m:ctrlPr>
                          </m:sSubPr>
                          <m:e>
                            <m:acc>
                              <m:accPr>
                                <m:chr m:val="̅"/>
                                <m:ctrlPr>
                                  <a:rPr lang="en-US" sz="1200" i="1">
                                    <a:solidFill>
                                      <a:schemeClr val="tx2">
                                        <a:lumMod val="50000"/>
                                      </a:schemeClr>
                                    </a:solidFill>
                                    <a:latin typeface="Cambria Math" panose="02040503050406030204" pitchFamily="18" charset="0"/>
                                  </a:rPr>
                                </m:ctrlPr>
                              </m:accPr>
                              <m:e>
                                <m:r>
                                  <a:rPr lang="en-US" sz="1200" i="1">
                                    <a:solidFill>
                                      <a:schemeClr val="tx2">
                                        <a:lumMod val="50000"/>
                                      </a:schemeClr>
                                    </a:solidFill>
                                    <a:latin typeface="Cambria Math" panose="02040503050406030204" pitchFamily="18" charset="0"/>
                                  </a:rPr>
                                  <m:t>𝑥</m:t>
                                </m:r>
                              </m:e>
                            </m:acc>
                          </m:e>
                          <m:sub>
                            <m:r>
                              <a:rPr lang="en-US" sz="1200" b="0" i="1" smtClean="0">
                                <a:solidFill>
                                  <a:schemeClr val="tx2">
                                    <a:lumMod val="50000"/>
                                  </a:schemeClr>
                                </a:solidFill>
                                <a:latin typeface="Cambria Math" panose="02040503050406030204" pitchFamily="18" charset="0"/>
                              </a:rPr>
                              <m:t>2</m:t>
                            </m:r>
                          </m:sub>
                        </m:sSub>
                      </m:oMath>
                    </m:oMathPara>
                  </a14:m>
                  <a:endParaRPr lang="en-GB" sz="1200" dirty="0">
                    <a:solidFill>
                      <a:schemeClr val="tx2">
                        <a:lumMod val="50000"/>
                      </a:schemeClr>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4510090" y="3641147"/>
                  <a:ext cx="309686" cy="276999"/>
                </a:xfrm>
                <a:prstGeom prst="rect">
                  <a:avLst/>
                </a:prstGeom>
                <a:blipFill rotWithShape="0">
                  <a:blip r:embed="rId7"/>
                  <a:stretch>
                    <a:fillRect/>
                  </a:stretch>
                </a:blipFill>
              </p:spPr>
              <p:txBody>
                <a:bodyPr/>
                <a:lstStyle/>
                <a:p>
                  <a:r>
                    <a:rPr lang="en-GB">
                      <a:noFill/>
                    </a:rPr>
                    <a:t> </a:t>
                  </a:r>
                </a:p>
              </p:txBody>
            </p:sp>
          </mc:Fallback>
        </mc:AlternateContent>
      </p:grpSp>
    </p:spTree>
    <p:extLst>
      <p:ext uri="{BB962C8B-B14F-4D97-AF65-F5344CB8AC3E}">
        <p14:creationId xmlns:p14="http://schemas.microsoft.com/office/powerpoint/2010/main" val="20399588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nSpc>
                <a:spcPct val="100000"/>
              </a:lnSpc>
            </a:pPr>
            <a:r>
              <a:rPr lang="en-US" dirty="0" smtClean="0"/>
              <a:t>More robust to complex light paths</a:t>
            </a:r>
          </a:p>
          <a:p>
            <a:pPr lvl="1">
              <a:lnSpc>
                <a:spcPct val="100000"/>
              </a:lnSpc>
            </a:pPr>
            <a:r>
              <a:rPr lang="en-US" dirty="0">
                <a:latin typeface="Georgia" panose="02040502050405020303" pitchFamily="18" charset="0"/>
              </a:rPr>
              <a:t>Remembers successful </a:t>
            </a:r>
            <a:r>
              <a:rPr lang="en-US" dirty="0" smtClean="0">
                <a:latin typeface="Georgia" panose="02040502050405020303" pitchFamily="18" charset="0"/>
              </a:rPr>
              <a:t>paths</a:t>
            </a:r>
          </a:p>
          <a:p>
            <a:pPr>
              <a:lnSpc>
                <a:spcPct val="100000"/>
              </a:lnSpc>
            </a:pPr>
            <a:r>
              <a:rPr lang="en-US" dirty="0" smtClean="0"/>
              <a:t>Utilizes coherence of image pixels</a:t>
            </a:r>
          </a:p>
          <a:p>
            <a:pPr lvl="1">
              <a:lnSpc>
                <a:spcPct val="100000"/>
              </a:lnSpc>
            </a:pPr>
            <a:r>
              <a:rPr lang="en-US" dirty="0" smtClean="0">
                <a:latin typeface="Georgia" panose="02040502050405020303" pitchFamily="18" charset="0"/>
              </a:rPr>
              <a:t>Explores features faster</a:t>
            </a:r>
          </a:p>
          <a:p>
            <a:pPr>
              <a:lnSpc>
                <a:spcPct val="100000"/>
              </a:lnSpc>
            </a:pPr>
            <a:r>
              <a:rPr lang="en-US" dirty="0" smtClean="0"/>
              <a:t>Cheaper samples</a:t>
            </a:r>
          </a:p>
          <a:p>
            <a:pPr lvl="1">
              <a:lnSpc>
                <a:spcPct val="100000"/>
              </a:lnSpc>
            </a:pPr>
            <a:r>
              <a:rPr lang="en-US" dirty="0" smtClean="0">
                <a:latin typeface="Georgia" panose="02040502050405020303" pitchFamily="18" charset="0"/>
              </a:rPr>
              <a:t>Correlated</a:t>
            </a:r>
          </a:p>
          <a:p>
            <a:pPr>
              <a:lnSpc>
                <a:spcPct val="100000"/>
              </a:lnSpc>
            </a:pPr>
            <a:r>
              <a:rPr lang="en-US" dirty="0" smtClean="0"/>
              <a:t>Flexible path generators (mutations)</a:t>
            </a:r>
            <a:endParaRPr lang="en-US" dirty="0"/>
          </a:p>
        </p:txBody>
      </p:sp>
      <p:sp>
        <p:nvSpPr>
          <p:cNvPr id="3" name="Title 2"/>
          <p:cNvSpPr>
            <a:spLocks noGrp="1"/>
          </p:cNvSpPr>
          <p:nvPr>
            <p:ph type="title"/>
          </p:nvPr>
        </p:nvSpPr>
        <p:spPr/>
        <p:txBody>
          <a:bodyPr/>
          <a:lstStyle/>
          <a:p>
            <a:r>
              <a:rPr lang="en-US" dirty="0" smtClean="0"/>
              <a:t>Advantages</a:t>
            </a:r>
            <a:endParaRPr lang="en-US" dirty="0"/>
          </a:p>
        </p:txBody>
      </p:sp>
      <p:sp>
        <p:nvSpPr>
          <p:cNvPr id="4" name="Slide Number Placeholder 3"/>
          <p:cNvSpPr>
            <a:spLocks noGrp="1"/>
          </p:cNvSpPr>
          <p:nvPr>
            <p:ph type="sldNum" sz="quarter" idx="10"/>
          </p:nvPr>
        </p:nvSpPr>
        <p:spPr/>
        <p:txBody>
          <a:bodyPr/>
          <a:lstStyle/>
          <a:p>
            <a:fld id="{FF1FF72B-FD9A-47D5-8BF7-3039EF6E51FB}" type="slidenum">
              <a:rPr lang="en-US" smtClean="0"/>
              <a:t>27</a:t>
            </a:fld>
            <a:endParaRPr lang="en-US"/>
          </a:p>
        </p:txBody>
      </p:sp>
    </p:spTree>
    <p:extLst>
      <p:ext uri="{BB962C8B-B14F-4D97-AF65-F5344CB8AC3E}">
        <p14:creationId xmlns:p14="http://schemas.microsoft.com/office/powerpoint/2010/main" val="22826057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79400" y="762000"/>
            <a:ext cx="6959600" cy="3124200"/>
          </a:xfrm>
        </p:spPr>
        <p:txBody>
          <a:bodyPr/>
          <a:lstStyle/>
          <a:p>
            <a:r>
              <a:rPr lang="en-US" dirty="0" smtClean="0">
                <a:latin typeface="Georgia" panose="02040502050405020303" pitchFamily="18" charset="0"/>
              </a:rPr>
              <a:t>Run </a:t>
            </a:r>
            <a:r>
              <a:rPr lang="en-US" dirty="0" smtClean="0">
                <a:latin typeface="Georgia" panose="02040502050405020303" pitchFamily="18" charset="0"/>
              </a:rPr>
              <a:t>many short </a:t>
            </a:r>
            <a:r>
              <a:rPr lang="en-US" dirty="0">
                <a:latin typeface="Georgia" panose="02040502050405020303" pitchFamily="18" charset="0"/>
              </a:rPr>
              <a:t>M</a:t>
            </a:r>
            <a:r>
              <a:rPr lang="en-US" dirty="0" smtClean="0">
                <a:latin typeface="Georgia" panose="02040502050405020303" pitchFamily="18" charset="0"/>
              </a:rPr>
              <a:t>arkov chains for each seed</a:t>
            </a:r>
          </a:p>
          <a:p>
            <a:r>
              <a:rPr lang="en-US" dirty="0" smtClean="0">
                <a:latin typeface="Georgia" panose="02040502050405020303" pitchFamily="18" charset="0"/>
              </a:rPr>
              <a:t>Adaptive number of chains according to </a:t>
            </a:r>
            <a:r>
              <a:rPr lang="en-US" dirty="0">
                <a:latin typeface="Georgia" panose="02040502050405020303" pitchFamily="18" charset="0"/>
              </a:rPr>
              <a:t>path </a:t>
            </a:r>
            <a:r>
              <a:rPr lang="en-US" dirty="0" smtClean="0">
                <a:latin typeface="Georgia" panose="02040502050405020303" pitchFamily="18" charset="0"/>
              </a:rPr>
              <a:t>energy</a:t>
            </a:r>
          </a:p>
          <a:p>
            <a:r>
              <a:rPr lang="en-US" dirty="0" smtClean="0">
                <a:latin typeface="Georgia" panose="02040502050405020303" pitchFamily="18" charset="0"/>
              </a:rPr>
              <a:t>In spirit of Veach’s lens mutation</a:t>
            </a:r>
          </a:p>
        </p:txBody>
      </p:sp>
      <p:sp>
        <p:nvSpPr>
          <p:cNvPr id="3" name="Title 2"/>
          <p:cNvSpPr>
            <a:spLocks noGrp="1"/>
          </p:cNvSpPr>
          <p:nvPr>
            <p:ph type="title"/>
          </p:nvPr>
        </p:nvSpPr>
        <p:spPr>
          <a:xfrm>
            <a:off x="76199" y="152400"/>
            <a:ext cx="6339681" cy="430326"/>
          </a:xfrm>
        </p:spPr>
        <p:txBody>
          <a:bodyPr/>
          <a:lstStyle/>
          <a:p>
            <a:pPr>
              <a:lnSpc>
                <a:spcPct val="100000"/>
              </a:lnSpc>
            </a:pPr>
            <a:r>
              <a:rPr lang="en-US" dirty="0"/>
              <a:t>Energy redistribution path tracing [Cline05]</a:t>
            </a:r>
          </a:p>
        </p:txBody>
      </p:sp>
      <p:sp>
        <p:nvSpPr>
          <p:cNvPr id="4" name="Slide Number Placeholder 3"/>
          <p:cNvSpPr>
            <a:spLocks noGrp="1"/>
          </p:cNvSpPr>
          <p:nvPr>
            <p:ph type="sldNum" sz="quarter" idx="10"/>
          </p:nvPr>
        </p:nvSpPr>
        <p:spPr/>
        <p:txBody>
          <a:bodyPr/>
          <a:lstStyle/>
          <a:p>
            <a:fld id="{FF1FF72B-FD9A-47D5-8BF7-3039EF6E51FB}" type="slidenum">
              <a:rPr lang="en-US" smtClean="0"/>
              <a:t>28</a:t>
            </a:fld>
            <a:endParaRPr lang="en-US"/>
          </a:p>
        </p:txBody>
      </p:sp>
      <p:pic>
        <p:nvPicPr>
          <p:cNvPr id="11" name="Picture 10"/>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07281" y="2286000"/>
            <a:ext cx="5308600" cy="1679611"/>
          </a:xfrm>
          <a:prstGeom prst="rect">
            <a:avLst/>
          </a:prstGeom>
        </p:spPr>
      </p:pic>
    </p:spTree>
    <p:extLst>
      <p:ext uri="{BB962C8B-B14F-4D97-AF65-F5344CB8AC3E}">
        <p14:creationId xmlns:p14="http://schemas.microsoft.com/office/powerpoint/2010/main" val="33427468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Replica </a:t>
            </a:r>
            <a:r>
              <a:rPr lang="en-US" dirty="0"/>
              <a:t>exchange [</a:t>
            </a:r>
            <a:r>
              <a:rPr lang="en-US" dirty="0" smtClean="0"/>
              <a:t>Kitaoka09]</a:t>
            </a:r>
            <a:endParaRPr lang="en-US" dirty="0"/>
          </a:p>
          <a:p>
            <a:pPr lvl="1"/>
            <a:r>
              <a:rPr lang="en-US" dirty="0" smtClean="0">
                <a:latin typeface="Georgia" panose="02040502050405020303" pitchFamily="18" charset="0"/>
              </a:rPr>
              <a:t>Run separate Markov chain(s) for specific features</a:t>
            </a:r>
          </a:p>
          <a:p>
            <a:pPr lvl="1"/>
            <a:r>
              <a:rPr lang="en-US" dirty="0" smtClean="0">
                <a:latin typeface="Georgia" panose="02040502050405020303" pitchFamily="18" charset="0"/>
              </a:rPr>
              <a:t>Exchange the discovered paths between chains</a:t>
            </a:r>
            <a:endParaRPr lang="en-US" dirty="0">
              <a:latin typeface="Georgia" panose="02040502050405020303" pitchFamily="18" charset="0"/>
            </a:endParaRPr>
          </a:p>
        </p:txBody>
      </p:sp>
      <p:sp>
        <p:nvSpPr>
          <p:cNvPr id="3" name="Title 2"/>
          <p:cNvSpPr>
            <a:spLocks noGrp="1"/>
          </p:cNvSpPr>
          <p:nvPr>
            <p:ph type="title"/>
          </p:nvPr>
        </p:nvSpPr>
        <p:spPr/>
        <p:txBody>
          <a:bodyPr/>
          <a:lstStyle/>
          <a:p>
            <a:r>
              <a:rPr lang="en-US" dirty="0" smtClean="0"/>
              <a:t>Variations and Improvements</a:t>
            </a:r>
            <a:endParaRPr lang="en-US" dirty="0"/>
          </a:p>
        </p:txBody>
      </p:sp>
      <p:sp>
        <p:nvSpPr>
          <p:cNvPr id="4" name="Slide Number Placeholder 3"/>
          <p:cNvSpPr>
            <a:spLocks noGrp="1"/>
          </p:cNvSpPr>
          <p:nvPr>
            <p:ph type="sldNum" sz="quarter" idx="10"/>
          </p:nvPr>
        </p:nvSpPr>
        <p:spPr/>
        <p:txBody>
          <a:bodyPr/>
          <a:lstStyle/>
          <a:p>
            <a:fld id="{FF1FF72B-FD9A-47D5-8BF7-3039EF6E51FB}" type="slidenum">
              <a:rPr lang="en-US" smtClean="0"/>
              <a:t>29</a:t>
            </a:fld>
            <a:endParaRPr lang="en-US"/>
          </a:p>
        </p:txBody>
      </p:sp>
      <p:grpSp>
        <p:nvGrpSpPr>
          <p:cNvPr id="9" name="Group 8"/>
          <p:cNvGrpSpPr/>
          <p:nvPr/>
        </p:nvGrpSpPr>
        <p:grpSpPr>
          <a:xfrm>
            <a:off x="685800" y="2264816"/>
            <a:ext cx="5638800" cy="1691234"/>
            <a:chOff x="987545" y="2210572"/>
            <a:chExt cx="5819655" cy="1745478"/>
          </a:xfrm>
        </p:grpSpPr>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892300" y="2210572"/>
              <a:ext cx="4914900" cy="1745478"/>
            </a:xfrm>
            <a:prstGeom prst="rect">
              <a:avLst/>
            </a:prstGeom>
          </p:spPr>
        </p:pic>
        <p:sp>
          <p:nvSpPr>
            <p:cNvPr id="6" name="TextBox 5"/>
            <p:cNvSpPr txBox="1"/>
            <p:nvPr/>
          </p:nvSpPr>
          <p:spPr bwMode="auto">
            <a:xfrm>
              <a:off x="996940" y="2247900"/>
              <a:ext cx="852289" cy="298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152" tIns="36576" rIns="73152" bIns="36576" rtlCol="0">
              <a:spAutoFit/>
            </a:bodyPr>
            <a:lstStyle/>
            <a:p>
              <a:pPr eaLnBrk="1" hangingPunct="1">
                <a:spcBef>
                  <a:spcPct val="50000"/>
                </a:spcBef>
              </a:pPr>
              <a:r>
                <a:rPr lang="en-US" sz="1400" b="1" dirty="0">
                  <a:latin typeface="Georgia" panose="02040502050405020303" pitchFamily="18" charset="0"/>
                  <a:ea typeface="ＭＳ Ｐゴシック" pitchFamily="-108" charset="-128"/>
                </a:rPr>
                <a:t>Chain 1</a:t>
              </a:r>
              <a:endParaRPr lang="en-GB" sz="1400" b="1" dirty="0">
                <a:latin typeface="Georgia" panose="02040502050405020303" pitchFamily="18" charset="0"/>
                <a:ea typeface="ＭＳ Ｐゴシック" pitchFamily="-108" charset="-128"/>
              </a:endParaRPr>
            </a:p>
          </p:txBody>
        </p:sp>
        <p:sp>
          <p:nvSpPr>
            <p:cNvPr id="7" name="TextBox 6"/>
            <p:cNvSpPr txBox="1"/>
            <p:nvPr/>
          </p:nvSpPr>
          <p:spPr bwMode="auto">
            <a:xfrm>
              <a:off x="987545" y="2938656"/>
              <a:ext cx="877105" cy="298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152" tIns="36576" rIns="73152" bIns="36576" rtlCol="0">
              <a:spAutoFit/>
            </a:bodyPr>
            <a:lstStyle/>
            <a:p>
              <a:pPr eaLnBrk="1" hangingPunct="1">
                <a:spcBef>
                  <a:spcPct val="50000"/>
                </a:spcBef>
              </a:pPr>
              <a:r>
                <a:rPr lang="en-US" sz="1400" b="1" dirty="0">
                  <a:latin typeface="Georgia" panose="02040502050405020303" pitchFamily="18" charset="0"/>
                  <a:ea typeface="ＭＳ Ｐゴシック" pitchFamily="-108" charset="-128"/>
                </a:rPr>
                <a:t>Chain </a:t>
              </a:r>
              <a:r>
                <a:rPr lang="en-US" sz="1400" b="1" dirty="0" smtClean="0">
                  <a:latin typeface="Georgia" panose="02040502050405020303" pitchFamily="18" charset="0"/>
                  <a:ea typeface="ＭＳ Ｐゴシック" pitchFamily="-108" charset="-128"/>
                </a:rPr>
                <a:t>2</a:t>
              </a:r>
              <a:endParaRPr lang="en-GB" sz="1400" b="1" dirty="0">
                <a:latin typeface="Georgia" panose="02040502050405020303" pitchFamily="18" charset="0"/>
                <a:ea typeface="ＭＳ Ｐゴシック" pitchFamily="-108" charset="-128"/>
              </a:endParaRPr>
            </a:p>
          </p:txBody>
        </p:sp>
        <p:sp>
          <p:nvSpPr>
            <p:cNvPr id="8" name="TextBox 7"/>
            <p:cNvSpPr txBox="1"/>
            <p:nvPr/>
          </p:nvSpPr>
          <p:spPr bwMode="auto">
            <a:xfrm>
              <a:off x="994508" y="3636148"/>
              <a:ext cx="877105" cy="298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152" tIns="36576" rIns="73152" bIns="36576" rtlCol="0">
              <a:spAutoFit/>
            </a:bodyPr>
            <a:lstStyle/>
            <a:p>
              <a:pPr eaLnBrk="1" hangingPunct="1">
                <a:spcBef>
                  <a:spcPct val="50000"/>
                </a:spcBef>
              </a:pPr>
              <a:r>
                <a:rPr lang="en-US" sz="1400" b="1" dirty="0">
                  <a:latin typeface="Georgia" panose="02040502050405020303" pitchFamily="18" charset="0"/>
                  <a:ea typeface="ＭＳ Ｐゴシック" pitchFamily="-108" charset="-128"/>
                </a:rPr>
                <a:t>Chain </a:t>
              </a:r>
              <a:r>
                <a:rPr lang="en-US" sz="1400" b="1" dirty="0" smtClean="0">
                  <a:latin typeface="Georgia" panose="02040502050405020303" pitchFamily="18" charset="0"/>
                  <a:ea typeface="ＭＳ Ｐゴシック" pitchFamily="-108" charset="-128"/>
                </a:rPr>
                <a:t>3</a:t>
              </a:r>
              <a:endParaRPr lang="en-GB" sz="1400" b="1" dirty="0">
                <a:latin typeface="Georgia" panose="02040502050405020303" pitchFamily="18" charset="0"/>
                <a:ea typeface="ＭＳ Ｐゴシック" pitchFamily="-108" charset="-128"/>
              </a:endParaRPr>
            </a:p>
          </p:txBody>
        </p:sp>
      </p:grpSp>
    </p:spTree>
    <p:extLst>
      <p:ext uri="{BB962C8B-B14F-4D97-AF65-F5344CB8AC3E}">
        <p14:creationId xmlns:p14="http://schemas.microsoft.com/office/powerpoint/2010/main" val="3476305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p:cNvSpPr>
                <a:spLocks noGrp="1"/>
              </p:cNvSpPr>
              <p:nvPr>
                <p:ph type="body" idx="1"/>
              </p:nvPr>
            </p:nvSpPr>
            <p:spPr>
              <a:xfrm>
                <a:off x="279400" y="762000"/>
                <a:ext cx="7035800" cy="3124200"/>
              </a:xfrm>
            </p:spPr>
            <p:txBody>
              <a:bodyPr/>
              <a:lstStyle/>
              <a:p>
                <a:r>
                  <a:rPr lang="en-US" dirty="0" smtClean="0"/>
                  <a:t>Imagine a molecule moving randomly in space</a:t>
                </a:r>
              </a:p>
              <a:p>
                <a:r>
                  <a:rPr lang="en-US" dirty="0" smtClean="0"/>
                  <a:t>Current molecule </a:t>
                </a:r>
                <a:r>
                  <a:rPr lang="en-US" dirty="0"/>
                  <a:t>position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a:rPr>
                          <m:t>𝑛</m:t>
                        </m:r>
                      </m:sub>
                    </m:sSub>
                  </m:oMath>
                </a14:m>
                <a:r>
                  <a:rPr lang="en-US" dirty="0" smtClean="0"/>
                  <a:t> - </a:t>
                </a:r>
                <a:r>
                  <a:rPr lang="en-US" i="1" dirty="0" smtClean="0"/>
                  <a:t>current state</a:t>
                </a:r>
              </a:p>
              <a:p>
                <a:r>
                  <a:rPr lang="en-US" dirty="0"/>
                  <a:t>Time is </a:t>
                </a:r>
                <a:r>
                  <a:rPr lang="en-US" dirty="0" smtClean="0"/>
                  <a:t>discrete (</a:t>
                </a:r>
                <a14:m>
                  <m:oMath xmlns:m="http://schemas.openxmlformats.org/officeDocument/2006/math">
                    <m:r>
                      <a:rPr lang="en-US" b="0" i="1" smtClean="0">
                        <a:latin typeface="Cambria Math"/>
                      </a:rPr>
                      <m:t>𝑛</m:t>
                    </m:r>
                    <m:r>
                      <a:rPr lang="en-US" b="0" i="1" smtClean="0">
                        <a:latin typeface="Cambria Math"/>
                      </a:rPr>
                      <m:t>=0,1,2,..</m:t>
                    </m:r>
                  </m:oMath>
                </a14:m>
                <a:r>
                  <a:rPr lang="en-US" dirty="0" smtClean="0"/>
                  <a:t>),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a:rPr>
                          <m:t>0</m:t>
                        </m:r>
                      </m:sub>
                    </m:sSub>
                  </m:oMath>
                </a14:m>
                <a:r>
                  <a:rPr lang="en-US" dirty="0" smtClean="0"/>
                  <a:t> - </a:t>
                </a:r>
                <a:r>
                  <a:rPr lang="en-US" i="1" dirty="0" smtClean="0"/>
                  <a:t>initial state</a:t>
                </a:r>
              </a:p>
              <a:p>
                <a:r>
                  <a:rPr lang="en-US" dirty="0"/>
                  <a:t>Set of all possible positions is a </a:t>
                </a:r>
                <a:r>
                  <a:rPr lang="en-US" i="1" dirty="0"/>
                  <a:t>state </a:t>
                </a:r>
                <a:r>
                  <a:rPr lang="en-US" i="1" dirty="0" smtClean="0"/>
                  <a:t>space</a:t>
                </a:r>
                <a:endParaRPr lang="en-US" dirty="0" smtClean="0"/>
              </a:p>
              <a:p>
                <a:r>
                  <a:rPr lang="en-US" dirty="0" smtClean="0"/>
                  <a:t>It takes a new position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𝑥</m:t>
                        </m:r>
                      </m:e>
                      <m:sub>
                        <m:r>
                          <a:rPr lang="en-US" i="1">
                            <a:latin typeface="Cambria Math"/>
                          </a:rPr>
                          <m:t>𝑛</m:t>
                        </m:r>
                        <m:r>
                          <a:rPr lang="en-US" b="0" i="1" smtClean="0">
                            <a:latin typeface="Cambria Math"/>
                          </a:rPr>
                          <m:t>+1</m:t>
                        </m:r>
                      </m:sub>
                    </m:sSub>
                  </m:oMath>
                </a14:m>
                <a:r>
                  <a:rPr lang="en-US" dirty="0" smtClean="0"/>
                  <a:t> with some probability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𝑃</m:t>
                        </m:r>
                        <m:r>
                          <a:rPr lang="en-US" b="0" i="1" smtClean="0">
                            <a:latin typeface="Cambria Math"/>
                          </a:rPr>
                          <m:t>(</m:t>
                        </m:r>
                        <m:r>
                          <a:rPr lang="en-US" b="0" i="1" smtClean="0">
                            <a:latin typeface="Cambria Math" panose="02040503050406030204" pitchFamily="18" charset="0"/>
                          </a:rPr>
                          <m:t>𝑥</m:t>
                        </m:r>
                      </m:e>
                      <m:sub>
                        <m:r>
                          <a:rPr lang="en-US" i="1">
                            <a:latin typeface="Cambria Math"/>
                          </a:rPr>
                          <m:t>𝑛</m:t>
                        </m:r>
                        <m:r>
                          <a:rPr lang="en-US" b="0" i="1" smtClean="0">
                            <a:latin typeface="Cambria Math"/>
                          </a:rPr>
                          <m:t>+1</m:t>
                        </m:r>
                      </m:sub>
                    </m:sSub>
                    <m:d>
                      <m:dPr>
                        <m:begChr m:val="|"/>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𝑥</m:t>
                            </m:r>
                          </m:e>
                          <m:sub>
                            <m:r>
                              <a:rPr lang="en-US" i="1">
                                <a:latin typeface="Cambria Math"/>
                              </a:rPr>
                              <m:t>𝑛</m:t>
                            </m:r>
                          </m:sub>
                        </m:sSub>
                      </m:e>
                    </m:d>
                  </m:oMath>
                </a14:m>
                <a:r>
                  <a:rPr lang="en-US" b="0" dirty="0" smtClean="0"/>
                  <a:t> based on position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a:rPr>
                          <m:t>𝑛</m:t>
                        </m:r>
                      </m:sub>
                    </m:sSub>
                  </m:oMath>
                </a14:m>
                <a:endParaRPr lang="en-US" b="0" dirty="0" smtClean="0"/>
              </a:p>
            </p:txBody>
          </p:sp>
        </mc:Choice>
        <mc:Fallback xmlns="">
          <p:sp>
            <p:nvSpPr>
              <p:cNvPr id="2" name="Text Placeholder 1"/>
              <p:cNvSpPr>
                <a:spLocks noGrp="1" noRot="1" noChangeAspect="1" noMove="1" noResize="1" noEditPoints="1" noAdjustHandles="1" noChangeArrowheads="1" noChangeShapeType="1" noTextEdit="1"/>
              </p:cNvSpPr>
              <p:nvPr>
                <p:ph type="body" idx="1"/>
              </p:nvPr>
            </p:nvSpPr>
            <p:spPr>
              <a:xfrm>
                <a:off x="279400" y="762000"/>
                <a:ext cx="7035800" cy="3124200"/>
              </a:xfrm>
              <a:blipFill rotWithShape="0">
                <a:blip r:embed="rId3"/>
                <a:stretch>
                  <a:fillRect l="-780" t="-975"/>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smtClean="0"/>
              <a:t>Markov Chain: Introduction</a:t>
            </a:r>
            <a:endParaRPr lang="en-GB" dirty="0"/>
          </a:p>
        </p:txBody>
      </p:sp>
      <p:sp>
        <p:nvSpPr>
          <p:cNvPr id="4" name="Slide Number Placeholder 3"/>
          <p:cNvSpPr>
            <a:spLocks noGrp="1"/>
          </p:cNvSpPr>
          <p:nvPr>
            <p:ph type="sldNum" sz="quarter" idx="10"/>
          </p:nvPr>
        </p:nvSpPr>
        <p:spPr/>
        <p:txBody>
          <a:bodyPr/>
          <a:lstStyle/>
          <a:p>
            <a:fld id="{FF1FF72B-FD9A-47D5-8BF7-3039EF6E51FB}" type="slidenum">
              <a:rPr lang="en-US" smtClean="0"/>
              <a:t>3</a:t>
            </a:fld>
            <a:endParaRPr lang="en-US"/>
          </a:p>
        </p:txBody>
      </p:sp>
    </p:spTree>
    <p:extLst>
      <p:ext uri="{BB962C8B-B14F-4D97-AF65-F5344CB8AC3E}">
        <p14:creationId xmlns:p14="http://schemas.microsoft.com/office/powerpoint/2010/main" val="19163486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7" y="2667000"/>
            <a:ext cx="6308725" cy="1066800"/>
          </a:xfrm>
        </p:spPr>
        <p:txBody>
          <a:bodyPr/>
          <a:lstStyle/>
          <a:p>
            <a:r>
              <a:rPr lang="en-US" dirty="0" smtClean="0"/>
              <a:t>Normalization</a:t>
            </a:r>
            <a:br>
              <a:rPr lang="en-US" dirty="0" smtClean="0"/>
            </a:br>
            <a:r>
              <a:rPr lang="en-US" dirty="0" smtClean="0"/>
              <a:t>and Start-up Bias in MLT</a:t>
            </a:r>
            <a:endParaRPr lang="en-US" dirty="0"/>
          </a:p>
        </p:txBody>
      </p:sp>
    </p:spTree>
    <p:extLst>
      <p:ext uri="{BB962C8B-B14F-4D97-AF65-F5344CB8AC3E}">
        <p14:creationId xmlns:p14="http://schemas.microsoft.com/office/powerpoint/2010/main" val="42152492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We </a:t>
            </a:r>
            <a:r>
              <a:rPr lang="en-US" i="1" dirty="0" smtClean="0"/>
              <a:t>do</a:t>
            </a:r>
            <a:r>
              <a:rPr lang="en-US" dirty="0" smtClean="0"/>
              <a:t> have a good alternative sampler</a:t>
            </a:r>
          </a:p>
          <a:p>
            <a:pPr lvl="1"/>
            <a:r>
              <a:rPr lang="en-US" dirty="0" smtClean="0">
                <a:latin typeface="Georgia" panose="02040502050405020303" pitchFamily="18" charset="0"/>
              </a:rPr>
              <a:t>Path tracer / bidirectional path tracer</a:t>
            </a:r>
          </a:p>
          <a:p>
            <a:pPr lvl="1"/>
            <a:r>
              <a:rPr lang="en-US" dirty="0" smtClean="0">
                <a:latin typeface="Georgia" panose="02040502050405020303" pitchFamily="18" charset="0"/>
              </a:rPr>
              <a:t>Easy to compute normalization constant</a:t>
            </a:r>
          </a:p>
          <a:p>
            <a:r>
              <a:rPr lang="en-US" dirty="0" smtClean="0"/>
              <a:t>No start-up bias, start within the equilibrium</a:t>
            </a:r>
          </a:p>
          <a:p>
            <a:pPr lvl="1"/>
            <a:r>
              <a:rPr lang="en-US" dirty="0" smtClean="0">
                <a:latin typeface="Georgia" panose="02040502050405020303" pitchFamily="18" charset="0"/>
              </a:rPr>
              <a:t>Start many chains stratified over path space</a:t>
            </a:r>
          </a:p>
          <a:p>
            <a:pPr lvl="1"/>
            <a:r>
              <a:rPr lang="en-US" dirty="0" smtClean="0">
                <a:latin typeface="Georgia" panose="02040502050405020303" pitchFamily="18" charset="0"/>
              </a:rPr>
              <a:t>Scales well with massively parallel MLT</a:t>
            </a:r>
          </a:p>
        </p:txBody>
      </p:sp>
      <p:sp>
        <p:nvSpPr>
          <p:cNvPr id="3" name="Title 2"/>
          <p:cNvSpPr>
            <a:spLocks noGrp="1"/>
          </p:cNvSpPr>
          <p:nvPr>
            <p:ph type="title"/>
          </p:nvPr>
        </p:nvSpPr>
        <p:spPr/>
        <p:txBody>
          <a:bodyPr/>
          <a:lstStyle/>
          <a:p>
            <a:r>
              <a:rPr lang="en-US" dirty="0" smtClean="0"/>
              <a:t>Differences to MCMC</a:t>
            </a:r>
            <a:endParaRPr lang="en-US" dirty="0"/>
          </a:p>
        </p:txBody>
      </p:sp>
      <p:sp>
        <p:nvSpPr>
          <p:cNvPr id="4" name="Slide Number Placeholder 3"/>
          <p:cNvSpPr>
            <a:spLocks noGrp="1"/>
          </p:cNvSpPr>
          <p:nvPr>
            <p:ph type="sldNum" sz="quarter" idx="10"/>
          </p:nvPr>
        </p:nvSpPr>
        <p:spPr/>
        <p:txBody>
          <a:bodyPr/>
          <a:lstStyle/>
          <a:p>
            <a:fld id="{FF1FF72B-FD9A-47D5-8BF7-3039EF6E51FB}" type="slidenum">
              <a:rPr lang="en-US" smtClean="0"/>
              <a:t>31</a:t>
            </a:fld>
            <a:endParaRPr lang="en-US"/>
          </a:p>
        </p:txBody>
      </p:sp>
    </p:spTree>
    <p:extLst>
      <p:ext uri="{BB962C8B-B14F-4D97-AF65-F5344CB8AC3E}">
        <p14:creationId xmlns:p14="http://schemas.microsoft.com/office/powerpoint/2010/main" val="1480912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7" y="2667000"/>
            <a:ext cx="6308725" cy="1066800"/>
          </a:xfrm>
        </p:spPr>
        <p:txBody>
          <a:bodyPr/>
          <a:lstStyle/>
          <a:p>
            <a:r>
              <a:rPr lang="en-US" dirty="0" smtClean="0"/>
              <a:t>Mutation Strategies </a:t>
            </a:r>
            <a:r>
              <a:rPr lang="en-US" dirty="0"/>
              <a:t>and </a:t>
            </a:r>
            <a:r>
              <a:rPr lang="en-US" dirty="0" smtClean="0"/>
              <a:t/>
            </a:r>
            <a:br>
              <a:rPr lang="en-US" dirty="0" smtClean="0"/>
            </a:br>
            <a:r>
              <a:rPr lang="en-US" dirty="0" smtClean="0"/>
              <a:t>Their Properties</a:t>
            </a:r>
            <a:endParaRPr lang="en-US" dirty="0"/>
          </a:p>
        </p:txBody>
      </p:sp>
    </p:spTree>
    <p:extLst>
      <p:ext uri="{BB962C8B-B14F-4D97-AF65-F5344CB8AC3E}">
        <p14:creationId xmlns:p14="http://schemas.microsoft.com/office/powerpoint/2010/main" val="10957062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Lightweight mutation</a:t>
            </a:r>
            <a:r>
              <a:rPr lang="en-US" dirty="0"/>
              <a:t>: change a few </a:t>
            </a:r>
            <a:r>
              <a:rPr lang="en-US" dirty="0" smtClean="0"/>
              <a:t>vertices</a:t>
            </a:r>
            <a:endParaRPr lang="en-US" dirty="0"/>
          </a:p>
          <a:p>
            <a:r>
              <a:rPr lang="en-US" dirty="0" smtClean="0"/>
              <a:t>Low correlation of samples</a:t>
            </a:r>
          </a:p>
          <a:p>
            <a:pPr lvl="1"/>
            <a:r>
              <a:rPr lang="en-US" dirty="0" smtClean="0">
                <a:latin typeface="Georgia" panose="02040502050405020303" pitchFamily="18" charset="0"/>
              </a:rPr>
              <a:t>Large steps in path space</a:t>
            </a:r>
          </a:p>
          <a:p>
            <a:r>
              <a:rPr lang="en-US" dirty="0" smtClean="0"/>
              <a:t>Good stratification over the image plane</a:t>
            </a:r>
          </a:p>
          <a:p>
            <a:pPr lvl="1"/>
            <a:r>
              <a:rPr lang="en-US" dirty="0" smtClean="0">
                <a:latin typeface="Georgia" panose="02040502050405020303" pitchFamily="18" charset="0"/>
              </a:rPr>
              <a:t>Hard to control, usually done by re-seeding</a:t>
            </a:r>
          </a:p>
          <a:p>
            <a:r>
              <a:rPr lang="en-US" dirty="0" smtClean="0"/>
              <a:t>It’s OK to have many specialized mutations</a:t>
            </a:r>
            <a:endParaRPr lang="en-US" dirty="0"/>
          </a:p>
        </p:txBody>
      </p:sp>
      <p:sp>
        <p:nvSpPr>
          <p:cNvPr id="3" name="Title 2"/>
          <p:cNvSpPr>
            <a:spLocks noGrp="1"/>
          </p:cNvSpPr>
          <p:nvPr>
            <p:ph type="title"/>
          </p:nvPr>
        </p:nvSpPr>
        <p:spPr/>
        <p:txBody>
          <a:bodyPr/>
          <a:lstStyle/>
          <a:p>
            <a:r>
              <a:rPr lang="en-US" dirty="0" smtClean="0"/>
              <a:t>Good Mutation Criteria</a:t>
            </a:r>
            <a:endParaRPr lang="en-US" dirty="0"/>
          </a:p>
        </p:txBody>
      </p:sp>
      <p:sp>
        <p:nvSpPr>
          <p:cNvPr id="4" name="Slide Number Placeholder 3"/>
          <p:cNvSpPr>
            <a:spLocks noGrp="1"/>
          </p:cNvSpPr>
          <p:nvPr>
            <p:ph type="sldNum" sz="quarter" idx="10"/>
          </p:nvPr>
        </p:nvSpPr>
        <p:spPr/>
        <p:txBody>
          <a:bodyPr/>
          <a:lstStyle/>
          <a:p>
            <a:fld id="{FF1FF72B-FD9A-47D5-8BF7-3039EF6E51FB}" type="slidenum">
              <a:rPr lang="en-US" smtClean="0"/>
              <a:t>33</a:t>
            </a:fld>
            <a:endParaRPr lang="en-US"/>
          </a:p>
        </p:txBody>
      </p:sp>
    </p:spTree>
    <p:extLst>
      <p:ext uri="{BB962C8B-B14F-4D97-AF65-F5344CB8AC3E}">
        <p14:creationId xmlns:p14="http://schemas.microsoft.com/office/powerpoint/2010/main" val="9870522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7" y="2667000"/>
            <a:ext cx="6308725" cy="1066800"/>
          </a:xfrm>
        </p:spPr>
        <p:txBody>
          <a:bodyPr/>
          <a:lstStyle/>
          <a:p>
            <a:r>
              <a:rPr lang="en-US" dirty="0" smtClean="0"/>
              <a:t>Existing Mutation Strategies</a:t>
            </a:r>
            <a:endParaRPr lang="en-US" dirty="0"/>
          </a:p>
        </p:txBody>
      </p:sp>
    </p:spTree>
    <p:extLst>
      <p:ext uri="{BB962C8B-B14F-4D97-AF65-F5344CB8AC3E}">
        <p14:creationId xmlns:p14="http://schemas.microsoft.com/office/powerpoint/2010/main" val="6621702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79400" y="762000"/>
            <a:ext cx="6959600" cy="3124200"/>
          </a:xfrm>
        </p:spPr>
        <p:txBody>
          <a:bodyPr/>
          <a:lstStyle/>
          <a:p>
            <a:r>
              <a:rPr lang="en-US" dirty="0" smtClean="0"/>
              <a:t>Minimal changes to the path</a:t>
            </a:r>
          </a:p>
          <a:p>
            <a:pPr lvl="1"/>
            <a:r>
              <a:rPr lang="en-US" dirty="0" smtClean="0">
                <a:latin typeface="Georgia" panose="02040502050405020303" pitchFamily="18" charset="0"/>
              </a:rPr>
              <a:t>Lens, caustics, multi-chain perturbations</a:t>
            </a:r>
          </a:p>
          <a:p>
            <a:r>
              <a:rPr lang="en-US" dirty="0" smtClean="0"/>
              <a:t>Large changes to the path</a:t>
            </a:r>
          </a:p>
          <a:p>
            <a:pPr lvl="1"/>
            <a:r>
              <a:rPr lang="en-US" dirty="0" smtClean="0">
                <a:latin typeface="Georgia" panose="02040502050405020303" pitchFamily="18" charset="0"/>
              </a:rPr>
              <a:t>Bidirectional mutation</a:t>
            </a:r>
          </a:p>
          <a:p>
            <a:pPr lvl="2">
              <a:spcBef>
                <a:spcPts val="600"/>
              </a:spcBef>
              <a:spcAft>
                <a:spcPts val="600"/>
              </a:spcAft>
            </a:pPr>
            <a:r>
              <a:rPr lang="en-US" dirty="0" smtClean="0">
                <a:latin typeface="Georgia" panose="02040502050405020303" pitchFamily="18" charset="0"/>
              </a:rPr>
              <a:t>BDPT-like </a:t>
            </a:r>
            <a:r>
              <a:rPr lang="en-US" dirty="0">
                <a:latin typeface="Georgia" panose="02040502050405020303" pitchFamily="18" charset="0"/>
              </a:rPr>
              <a:t>large </a:t>
            </a:r>
            <a:r>
              <a:rPr lang="en-US" dirty="0" smtClean="0">
                <a:latin typeface="Georgia" panose="02040502050405020303" pitchFamily="18" charset="0"/>
              </a:rPr>
              <a:t>step</a:t>
            </a:r>
          </a:p>
          <a:p>
            <a:pPr lvl="1"/>
            <a:r>
              <a:rPr lang="en-US" dirty="0" smtClean="0">
                <a:latin typeface="Georgia" panose="02040502050405020303" pitchFamily="18" charset="0"/>
              </a:rPr>
              <a:t>Lens mutation</a:t>
            </a:r>
          </a:p>
          <a:p>
            <a:pPr lvl="2">
              <a:spcBef>
                <a:spcPts val="600"/>
              </a:spcBef>
              <a:spcAft>
                <a:spcPts val="600"/>
              </a:spcAft>
            </a:pPr>
            <a:r>
              <a:rPr lang="en-US" dirty="0" smtClean="0">
                <a:latin typeface="Georgia" panose="02040502050405020303" pitchFamily="18" charset="0"/>
              </a:rPr>
              <a:t>stratified </a:t>
            </a:r>
            <a:r>
              <a:rPr lang="en-US" dirty="0">
                <a:latin typeface="Georgia" panose="02040502050405020303" pitchFamily="18" charset="0"/>
              </a:rPr>
              <a:t>seeding on </a:t>
            </a:r>
            <a:r>
              <a:rPr lang="en-US" dirty="0" smtClean="0">
                <a:latin typeface="Georgia" panose="02040502050405020303" pitchFamily="18" charset="0"/>
              </a:rPr>
              <a:t>the image plane</a:t>
            </a:r>
            <a:endParaRPr lang="en-US" dirty="0">
              <a:latin typeface="Georgia" panose="02040502050405020303" pitchFamily="18" charset="0"/>
            </a:endParaRPr>
          </a:p>
        </p:txBody>
      </p:sp>
      <p:sp>
        <p:nvSpPr>
          <p:cNvPr id="3" name="Title 2"/>
          <p:cNvSpPr>
            <a:spLocks noGrp="1"/>
          </p:cNvSpPr>
          <p:nvPr>
            <p:ph type="title"/>
          </p:nvPr>
        </p:nvSpPr>
        <p:spPr/>
        <p:txBody>
          <a:bodyPr/>
          <a:lstStyle/>
          <a:p>
            <a:r>
              <a:rPr lang="en-US" dirty="0" smtClean="0"/>
              <a:t>Veach Mutations</a:t>
            </a:r>
            <a:endParaRPr lang="en-US" dirty="0"/>
          </a:p>
        </p:txBody>
      </p:sp>
      <p:sp>
        <p:nvSpPr>
          <p:cNvPr id="4" name="Slide Number Placeholder 3"/>
          <p:cNvSpPr>
            <a:spLocks noGrp="1"/>
          </p:cNvSpPr>
          <p:nvPr>
            <p:ph type="sldNum" sz="quarter" idx="10"/>
          </p:nvPr>
        </p:nvSpPr>
        <p:spPr/>
        <p:txBody>
          <a:bodyPr/>
          <a:lstStyle/>
          <a:p>
            <a:fld id="{FF1FF72B-FD9A-47D5-8BF7-3039EF6E51FB}" type="slidenum">
              <a:rPr lang="en-US" smtClean="0"/>
              <a:t>35</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004467" y="2848424"/>
            <a:ext cx="1234531" cy="96475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004467" y="1768446"/>
            <a:ext cx="1234531" cy="9647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004469" y="673519"/>
            <a:ext cx="1234530" cy="964751"/>
          </a:xfrm>
          <a:prstGeom prst="rect">
            <a:avLst/>
          </a:prstGeom>
        </p:spPr>
      </p:pic>
      <p:sp>
        <p:nvSpPr>
          <p:cNvPr id="8" name="TextBox 7"/>
          <p:cNvSpPr txBox="1"/>
          <p:nvPr/>
        </p:nvSpPr>
        <p:spPr bwMode="auto">
          <a:xfrm>
            <a:off x="5029200" y="1020735"/>
            <a:ext cx="915572" cy="35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152" tIns="36576" rIns="73152" bIns="36576" rtlCol="0">
            <a:spAutoFit/>
          </a:bodyPr>
          <a:lstStyle/>
          <a:p>
            <a:pPr algn="r" eaLnBrk="1" hangingPunct="1">
              <a:spcBef>
                <a:spcPct val="50000"/>
              </a:spcBef>
            </a:pPr>
            <a:r>
              <a:rPr lang="en-US" sz="900" b="1" dirty="0" smtClean="0">
                <a:solidFill>
                  <a:schemeClr val="bg2"/>
                </a:solidFill>
                <a:effectLst>
                  <a:outerShdw blurRad="50800" dist="38100" dir="2700000" algn="tl" rotWithShape="0">
                    <a:schemeClr val="accent4">
                      <a:alpha val="43000"/>
                    </a:schemeClr>
                  </a:outerShdw>
                </a:effectLst>
                <a:latin typeface="Georgia" panose="02040502050405020303" pitchFamily="18" charset="0"/>
              </a:rPr>
              <a:t>Lens</a:t>
            </a:r>
          </a:p>
          <a:p>
            <a:pPr algn="r" eaLnBrk="1" hangingPunct="1">
              <a:spcBef>
                <a:spcPts val="0"/>
              </a:spcBef>
            </a:pPr>
            <a:r>
              <a:rPr lang="en-US" sz="900" b="1" dirty="0" smtClean="0">
                <a:solidFill>
                  <a:schemeClr val="bg2"/>
                </a:solidFill>
                <a:effectLst>
                  <a:outerShdw blurRad="50800" dist="38100" dir="2700000" algn="tl" rotWithShape="0">
                    <a:schemeClr val="accent4">
                      <a:alpha val="43000"/>
                    </a:schemeClr>
                  </a:outerShdw>
                </a:effectLst>
                <a:latin typeface="Georgia" panose="02040502050405020303" pitchFamily="18" charset="0"/>
              </a:rPr>
              <a:t>perturbation</a:t>
            </a:r>
            <a:endParaRPr lang="en-GB" sz="900" b="1" dirty="0">
              <a:solidFill>
                <a:schemeClr val="bg2"/>
              </a:solidFill>
              <a:effectLst>
                <a:outerShdw blurRad="50800" dist="38100" dir="2700000" algn="tl" rotWithShape="0">
                  <a:schemeClr val="accent4">
                    <a:alpha val="43000"/>
                  </a:schemeClr>
                </a:outerShdw>
              </a:effectLst>
              <a:latin typeface="Georgia" panose="02040502050405020303" pitchFamily="18" charset="0"/>
            </a:endParaRPr>
          </a:p>
        </p:txBody>
      </p:sp>
      <p:sp>
        <p:nvSpPr>
          <p:cNvPr id="9" name="TextBox 8"/>
          <p:cNvSpPr txBox="1"/>
          <p:nvPr/>
        </p:nvSpPr>
        <p:spPr bwMode="auto">
          <a:xfrm>
            <a:off x="5054600" y="2151035"/>
            <a:ext cx="915572" cy="35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152" tIns="36576" rIns="73152" bIns="36576" rtlCol="0">
            <a:spAutoFit/>
          </a:bodyPr>
          <a:lstStyle/>
          <a:p>
            <a:pPr algn="r" eaLnBrk="1" hangingPunct="1">
              <a:spcBef>
                <a:spcPct val="50000"/>
              </a:spcBef>
            </a:pPr>
            <a:r>
              <a:rPr lang="en-US" sz="900" b="1" dirty="0" smtClean="0">
                <a:solidFill>
                  <a:schemeClr val="bg2"/>
                </a:solidFill>
                <a:effectLst>
                  <a:outerShdw blurRad="50800" dist="38100" dir="2700000" algn="tl" rotWithShape="0">
                    <a:schemeClr val="accent4">
                      <a:alpha val="43000"/>
                    </a:schemeClr>
                  </a:outerShdw>
                </a:effectLst>
                <a:latin typeface="Georgia" panose="02040502050405020303" pitchFamily="18" charset="0"/>
              </a:rPr>
              <a:t>Caustics</a:t>
            </a:r>
          </a:p>
          <a:p>
            <a:pPr algn="r" eaLnBrk="1" hangingPunct="1">
              <a:spcBef>
                <a:spcPts val="0"/>
              </a:spcBef>
            </a:pPr>
            <a:r>
              <a:rPr lang="en-US" sz="900" b="1" dirty="0" smtClean="0">
                <a:solidFill>
                  <a:schemeClr val="bg2"/>
                </a:solidFill>
                <a:effectLst>
                  <a:outerShdw blurRad="50800" dist="38100" dir="2700000" algn="tl" rotWithShape="0">
                    <a:schemeClr val="accent4">
                      <a:alpha val="43000"/>
                    </a:schemeClr>
                  </a:outerShdw>
                </a:effectLst>
                <a:latin typeface="Georgia" panose="02040502050405020303" pitchFamily="18" charset="0"/>
              </a:rPr>
              <a:t>perturbation</a:t>
            </a:r>
            <a:endParaRPr lang="en-GB" sz="900" b="1" dirty="0">
              <a:solidFill>
                <a:schemeClr val="bg2"/>
              </a:solidFill>
              <a:effectLst>
                <a:outerShdw blurRad="50800" dist="38100" dir="2700000" algn="tl" rotWithShape="0">
                  <a:schemeClr val="accent4">
                    <a:alpha val="43000"/>
                  </a:schemeClr>
                </a:outerShdw>
              </a:effectLst>
              <a:latin typeface="Georgia" panose="02040502050405020303" pitchFamily="18" charset="0"/>
            </a:endParaRPr>
          </a:p>
        </p:txBody>
      </p:sp>
      <p:sp>
        <p:nvSpPr>
          <p:cNvPr id="10" name="TextBox 9"/>
          <p:cNvSpPr txBox="1"/>
          <p:nvPr/>
        </p:nvSpPr>
        <p:spPr bwMode="auto">
          <a:xfrm>
            <a:off x="5067176" y="3230535"/>
            <a:ext cx="928396" cy="35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152" tIns="36576" rIns="73152" bIns="36576" rtlCol="0">
            <a:spAutoFit/>
          </a:bodyPr>
          <a:lstStyle/>
          <a:p>
            <a:pPr algn="r" eaLnBrk="1" hangingPunct="1">
              <a:spcBef>
                <a:spcPct val="50000"/>
              </a:spcBef>
            </a:pPr>
            <a:r>
              <a:rPr lang="en-US" sz="900" b="1" dirty="0" smtClean="0">
                <a:solidFill>
                  <a:schemeClr val="bg2"/>
                </a:solidFill>
                <a:effectLst>
                  <a:outerShdw blurRad="50800" dist="38100" dir="2700000" algn="tl" rotWithShape="0">
                    <a:schemeClr val="accent4">
                      <a:alpha val="43000"/>
                    </a:schemeClr>
                  </a:outerShdw>
                </a:effectLst>
                <a:latin typeface="Georgia" panose="02040502050405020303" pitchFamily="18" charset="0"/>
              </a:rPr>
              <a:t>Bidirectional</a:t>
            </a:r>
          </a:p>
          <a:p>
            <a:pPr algn="r" eaLnBrk="1" hangingPunct="1">
              <a:spcBef>
                <a:spcPts val="0"/>
              </a:spcBef>
            </a:pPr>
            <a:r>
              <a:rPr lang="en-US" sz="900" b="1" dirty="0" smtClean="0">
                <a:solidFill>
                  <a:schemeClr val="bg2"/>
                </a:solidFill>
                <a:effectLst>
                  <a:outerShdw blurRad="50800" dist="38100" dir="2700000" algn="tl" rotWithShape="0">
                    <a:schemeClr val="accent4">
                      <a:alpha val="43000"/>
                    </a:schemeClr>
                  </a:outerShdw>
                </a:effectLst>
                <a:latin typeface="Arial Bold" charset="0"/>
              </a:rPr>
              <a:t>mutation</a:t>
            </a:r>
            <a:endParaRPr lang="en-GB" sz="900" b="1" dirty="0">
              <a:solidFill>
                <a:schemeClr val="bg2"/>
              </a:solidFill>
              <a:effectLst>
                <a:outerShdw blurRad="50800" dist="38100" dir="2700000" algn="tl" rotWithShape="0">
                  <a:schemeClr val="accent4">
                    <a:alpha val="43000"/>
                  </a:schemeClr>
                </a:outerShdw>
              </a:effectLst>
              <a:latin typeface="Arial Bold" charset="0"/>
            </a:endParaRPr>
          </a:p>
        </p:txBody>
      </p:sp>
    </p:spTree>
    <p:extLst>
      <p:ext uri="{BB962C8B-B14F-4D97-AF65-F5344CB8AC3E}">
        <p14:creationId xmlns:p14="http://schemas.microsoft.com/office/powerpoint/2010/main" val="24949210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79400" y="762000"/>
            <a:ext cx="6959600" cy="3124200"/>
          </a:xfrm>
        </p:spPr>
        <p:txBody>
          <a:bodyPr/>
          <a:lstStyle/>
          <a:p>
            <a:r>
              <a:rPr lang="en-US" dirty="0" smtClean="0"/>
              <a:t>Mutate </a:t>
            </a:r>
            <a:r>
              <a:rPr lang="en-US" dirty="0"/>
              <a:t>a </a:t>
            </a:r>
            <a:r>
              <a:rPr lang="en-US" dirty="0" smtClean="0"/>
              <a:t>“random” </a:t>
            </a:r>
            <a:r>
              <a:rPr lang="en-US" dirty="0"/>
              <a:t>vector that maps to a path</a:t>
            </a:r>
          </a:p>
          <a:p>
            <a:r>
              <a:rPr lang="en-US" dirty="0" smtClean="0"/>
              <a:t>Symmetric </a:t>
            </a:r>
            <a:r>
              <a:rPr lang="en-US" dirty="0"/>
              <a:t>perturbation of </a:t>
            </a:r>
            <a:r>
              <a:rPr lang="en-US" dirty="0" smtClean="0"/>
              <a:t>“random” </a:t>
            </a:r>
            <a:r>
              <a:rPr lang="en-US" dirty="0"/>
              <a:t>numbers</a:t>
            </a:r>
            <a:endParaRPr lang="en-US" dirty="0" smtClean="0"/>
          </a:p>
          <a:p>
            <a:r>
              <a:rPr lang="en-US" dirty="0" smtClean="0"/>
              <a:t>Use the “random” vector for importance pdfs</a:t>
            </a:r>
          </a:p>
          <a:p>
            <a:pPr lvl="1"/>
            <a:r>
              <a:rPr lang="en-US" dirty="0">
                <a:latin typeface="Georgia" panose="02040502050405020303" pitchFamily="18" charset="0"/>
              </a:rPr>
              <a:t>Primary space: importance function </a:t>
            </a:r>
            <a:r>
              <a:rPr lang="en-US" dirty="0" smtClean="0">
                <a:latin typeface="Georgia" panose="02040502050405020303" pitchFamily="18" charset="0"/>
              </a:rPr>
              <a:t>domain</a:t>
            </a:r>
          </a:p>
          <a:p>
            <a:pPr lvl="1"/>
            <a:r>
              <a:rPr lang="en-US" dirty="0" smtClean="0">
                <a:latin typeface="Georgia" panose="02040502050405020303" pitchFamily="18" charset="0"/>
              </a:rPr>
              <a:t>Assume the importance sampling is good</a:t>
            </a:r>
          </a:p>
        </p:txBody>
      </p:sp>
      <p:sp>
        <p:nvSpPr>
          <p:cNvPr id="3" name="Title 2"/>
          <p:cNvSpPr>
            <a:spLocks noGrp="1"/>
          </p:cNvSpPr>
          <p:nvPr>
            <p:ph type="title"/>
          </p:nvPr>
        </p:nvSpPr>
        <p:spPr/>
        <p:txBody>
          <a:bodyPr/>
          <a:lstStyle/>
          <a:p>
            <a:r>
              <a:rPr lang="en-US" dirty="0" smtClean="0"/>
              <a:t>Kelemen Mutation</a:t>
            </a:r>
            <a:endParaRPr lang="en-US" dirty="0"/>
          </a:p>
        </p:txBody>
      </p:sp>
      <p:sp>
        <p:nvSpPr>
          <p:cNvPr id="4" name="Slide Number Placeholder 3"/>
          <p:cNvSpPr>
            <a:spLocks noGrp="1"/>
          </p:cNvSpPr>
          <p:nvPr>
            <p:ph type="sldNum" sz="quarter" idx="10"/>
          </p:nvPr>
        </p:nvSpPr>
        <p:spPr/>
        <p:txBody>
          <a:bodyPr/>
          <a:lstStyle/>
          <a:p>
            <a:fld id="{FF1FF72B-FD9A-47D5-8BF7-3039EF6E51FB}" type="slidenum">
              <a:rPr lang="en-US" smtClean="0"/>
              <a:t>36</a:t>
            </a:fld>
            <a:endParaRPr lang="en-US"/>
          </a:p>
        </p:txBody>
      </p:sp>
    </p:spTree>
    <p:extLst>
      <p:ext uri="{BB962C8B-B14F-4D97-AF65-F5344CB8AC3E}">
        <p14:creationId xmlns:p14="http://schemas.microsoft.com/office/powerpoint/2010/main" val="26259059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p:cNvSpPr>
                <a:spLocks noGrp="1"/>
              </p:cNvSpPr>
              <p:nvPr>
                <p:ph type="body" idx="1"/>
              </p:nvPr>
            </p:nvSpPr>
            <p:spPr>
              <a:xfrm>
                <a:off x="279400" y="762000"/>
                <a:ext cx="6959600" cy="3124200"/>
              </a:xfrm>
            </p:spPr>
            <p:txBody>
              <a:bodyPr/>
              <a:lstStyle/>
              <a:p>
                <a:pPr>
                  <a:lnSpc>
                    <a:spcPct val="100000"/>
                  </a:lnSpc>
                </a:pPr>
                <a:r>
                  <a:rPr lang="en-US" dirty="0" smtClean="0"/>
                  <a:t>Acceptance probability </a:t>
                </a:r>
                <a14:m>
                  <m:oMath xmlns:m="http://schemas.openxmlformats.org/officeDocument/2006/math">
                    <m:sSub>
                      <m:sSubPr>
                        <m:ctrlPr>
                          <a:rPr lang="en-US" i="1">
                            <a:latin typeface="Cambria Math" panose="02040503050406030204" pitchFamily="18" charset="0"/>
                          </a:rPr>
                        </m:ctrlPr>
                      </m:sSubPr>
                      <m:e>
                        <m:r>
                          <a:rPr lang="en-US" i="1">
                            <a:latin typeface="Cambria Math"/>
                          </a:rPr>
                          <m:t>𝑎</m:t>
                        </m:r>
                      </m:e>
                      <m:sub>
                        <m:r>
                          <a:rPr lang="en-US" i="1">
                            <a:latin typeface="Cambria Math"/>
                          </a:rPr>
                          <m:t>𝑖</m:t>
                        </m:r>
                        <m:r>
                          <a:rPr lang="en-US" i="1">
                            <a:latin typeface="Cambria Math"/>
                            <a:ea typeface="Cambria Math"/>
                          </a:rPr>
                          <m:t>→</m:t>
                        </m:r>
                        <m:r>
                          <a:rPr lang="en-US" i="1">
                            <a:latin typeface="Cambria Math"/>
                            <a:ea typeface="Cambria Math"/>
                          </a:rPr>
                          <m:t>𝑗</m:t>
                        </m:r>
                      </m:sub>
                    </m:sSub>
                    <m:r>
                      <a:rPr lang="en-US" i="1">
                        <a:latin typeface="Cambria Math"/>
                      </a:rPr>
                      <m:t>=</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𝑓</m:t>
                            </m:r>
                          </m:e>
                          <m:sub>
                            <m:r>
                              <a:rPr lang="en-US" i="1">
                                <a:latin typeface="Cambria Math"/>
                              </a:rPr>
                              <m:t>𝑗</m:t>
                            </m:r>
                          </m:sub>
                        </m:sSub>
                        <m:r>
                          <a:rPr lang="en-US" b="0" i="1" smtClean="0">
                            <a:latin typeface="Cambria Math" panose="02040503050406030204" pitchFamily="18" charset="0"/>
                          </a:rPr>
                          <m:t>/</m:t>
                        </m:r>
                        <m:sSub>
                          <m:sSubPr>
                            <m:ctrlPr>
                              <a:rPr lang="en-US" i="1" smtClean="0">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𝑝</m:t>
                            </m:r>
                          </m:e>
                          <m:sub>
                            <m:r>
                              <a:rPr lang="en-US" i="1">
                                <a:solidFill>
                                  <a:srgbClr val="FF0000"/>
                                </a:solidFill>
                                <a:latin typeface="Cambria Math"/>
                                <a:ea typeface="Cambria Math"/>
                              </a:rPr>
                              <m:t>𝑗</m:t>
                            </m:r>
                          </m:sub>
                        </m:sSub>
                      </m:e>
                    </m:d>
                    <m:r>
                      <a:rPr lang="en-US" i="1">
                        <a:latin typeface="Cambria Math" panose="02040503050406030204" pitchFamily="18" charset="0"/>
                      </a:rPr>
                      <m:t>/</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𝑓</m:t>
                            </m:r>
                          </m:e>
                          <m:sub>
                            <m:r>
                              <a:rPr lang="en-US" b="0" i="1" smtClean="0">
                                <a:latin typeface="Cambria Math" panose="02040503050406030204" pitchFamily="18" charset="0"/>
                              </a:rPr>
                              <m:t>𝑖</m:t>
                            </m:r>
                          </m:sub>
                        </m:sSub>
                        <m:r>
                          <a:rPr lang="en-US" i="1">
                            <a:latin typeface="Cambria Math" panose="02040503050406030204" pitchFamily="18" charset="0"/>
                          </a:rPr>
                          <m:t>/</m:t>
                        </m:r>
                        <m:sSub>
                          <m:sSubPr>
                            <m:ctrlPr>
                              <a:rPr lang="en-US" i="1" smtClean="0">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𝑝</m:t>
                            </m:r>
                          </m:e>
                          <m:sub>
                            <m:r>
                              <a:rPr lang="en-US" b="0" i="1" smtClean="0">
                                <a:solidFill>
                                  <a:srgbClr val="FF0000"/>
                                </a:solidFill>
                                <a:latin typeface="Cambria Math" panose="02040503050406030204" pitchFamily="18" charset="0"/>
                              </a:rPr>
                              <m:t>𝑖</m:t>
                            </m:r>
                          </m:sub>
                        </m:sSub>
                      </m:e>
                    </m:d>
                  </m:oMath>
                </a14:m>
                <a:endParaRPr lang="en-US" dirty="0" smtClean="0"/>
              </a:p>
              <a:p>
                <a:pPr lvl="1">
                  <a:lnSpc>
                    <a:spcPct val="100000"/>
                  </a:lnSpc>
                </a:pPr>
                <a:r>
                  <a:rPr lang="en-US" dirty="0" smtClean="0">
                    <a:latin typeface="Georgia" panose="02040502050405020303" pitchFamily="18" charset="0"/>
                  </a:rPr>
                  <a:t>Easy to compute: just take values from PT/BDPT</a:t>
                </a:r>
              </a:p>
              <a:p>
                <a:pPr>
                  <a:lnSpc>
                    <a:spcPct val="100000"/>
                  </a:lnSpc>
                </a:pPr>
                <a:r>
                  <a:rPr lang="en-US" dirty="0" smtClean="0"/>
                  <a:t>Large step: pure PT / BDPT step</a:t>
                </a:r>
              </a:p>
              <a:p>
                <a:pPr lvl="1">
                  <a:lnSpc>
                    <a:spcPct val="100000"/>
                  </a:lnSpc>
                </a:pPr>
                <a:r>
                  <a:rPr lang="en-US" dirty="0" smtClean="0">
                    <a:latin typeface="Georgia" panose="02040502050405020303" pitchFamily="18" charset="0"/>
                  </a:rPr>
                  <a:t>Generate primary sample (random vector) anew</a:t>
                </a:r>
                <a:endParaRPr lang="en-US" dirty="0">
                  <a:latin typeface="Georgia" panose="02040502050405020303" pitchFamily="18" charset="0"/>
                </a:endParaRPr>
              </a:p>
            </p:txBody>
          </p:sp>
        </mc:Choice>
        <mc:Fallback xmlns="">
          <p:sp>
            <p:nvSpPr>
              <p:cNvPr id="2" name="Text Placeholder 1"/>
              <p:cNvSpPr>
                <a:spLocks noGrp="1" noRot="1" noChangeAspect="1" noMove="1" noResize="1" noEditPoints="1" noAdjustHandles="1" noChangeArrowheads="1" noChangeShapeType="1" noTextEdit="1"/>
              </p:cNvSpPr>
              <p:nvPr>
                <p:ph type="body" idx="1"/>
              </p:nvPr>
            </p:nvSpPr>
            <p:spPr>
              <a:xfrm>
                <a:off x="279400" y="762000"/>
                <a:ext cx="6959600" cy="3124200"/>
              </a:xfrm>
              <a:blipFill rotWithShape="0">
                <a:blip r:embed="rId3"/>
                <a:stretch>
                  <a:fillRect l="-788" t="-390"/>
                </a:stretch>
              </a:blipFill>
            </p:spPr>
            <p:txBody>
              <a:bodyPr/>
              <a:lstStyle/>
              <a:p>
                <a:r>
                  <a:rPr lang="en-GB">
                    <a:noFill/>
                  </a:rPr>
                  <a:t> </a:t>
                </a:r>
              </a:p>
            </p:txBody>
          </p:sp>
        </mc:Fallback>
      </mc:AlternateContent>
      <p:sp>
        <p:nvSpPr>
          <p:cNvPr id="3" name="Title 2"/>
          <p:cNvSpPr>
            <a:spLocks noGrp="1"/>
          </p:cNvSpPr>
          <p:nvPr>
            <p:ph type="title"/>
          </p:nvPr>
        </p:nvSpPr>
        <p:spPr/>
        <p:txBody>
          <a:bodyPr/>
          <a:lstStyle/>
          <a:p>
            <a:r>
              <a:rPr lang="en-US" dirty="0" smtClean="0"/>
              <a:t>Kelemen Mutation, Part II</a:t>
            </a:r>
            <a:endParaRPr lang="en-US" dirty="0"/>
          </a:p>
        </p:txBody>
      </p:sp>
      <p:sp>
        <p:nvSpPr>
          <p:cNvPr id="4" name="Slide Number Placeholder 3"/>
          <p:cNvSpPr>
            <a:spLocks noGrp="1"/>
          </p:cNvSpPr>
          <p:nvPr>
            <p:ph type="sldNum" sz="quarter" idx="10"/>
          </p:nvPr>
        </p:nvSpPr>
        <p:spPr/>
        <p:txBody>
          <a:bodyPr/>
          <a:lstStyle/>
          <a:p>
            <a:fld id="{FF1FF72B-FD9A-47D5-8BF7-3039EF6E51FB}" type="slidenum">
              <a:rPr lang="en-US" smtClean="0"/>
              <a:t>37</a:t>
            </a:fld>
            <a:endParaRPr lang="en-US"/>
          </a:p>
        </p:txBody>
      </p:sp>
      <p:pic>
        <p:nvPicPr>
          <p:cNvPr id="5" name="Picture 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00917" y="2422739"/>
            <a:ext cx="5349081" cy="1648519"/>
          </a:xfrm>
          <a:prstGeom prst="rect">
            <a:avLst/>
          </a:prstGeom>
        </p:spPr>
      </p:pic>
    </p:spTree>
    <p:extLst>
      <p:ext uri="{BB962C8B-B14F-4D97-AF65-F5344CB8AC3E}">
        <p14:creationId xmlns:p14="http://schemas.microsoft.com/office/powerpoint/2010/main" val="37945933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p:cNvSpPr>
                <a:spLocks noGrp="1"/>
              </p:cNvSpPr>
              <p:nvPr>
                <p:ph type="body" idx="1"/>
              </p:nvPr>
            </p:nvSpPr>
            <p:spPr/>
            <p:txBody>
              <a:bodyPr/>
              <a:lstStyle/>
              <a:p>
                <a:r>
                  <a:rPr lang="en-US" dirty="0" smtClean="0">
                    <a:latin typeface="Georgia" panose="02040502050405020303" pitchFamily="18" charset="0"/>
                  </a:rPr>
                  <a:t>Works in the local parameterization of current path</a:t>
                </a:r>
              </a:p>
              <a:p>
                <a:r>
                  <a:rPr lang="en-US" dirty="0" smtClean="0">
                    <a:latin typeface="Georgia" panose="02040502050405020303" pitchFamily="18" charset="0"/>
                  </a:rPr>
                  <a:t>Can </a:t>
                </a:r>
                <a:r>
                  <a:rPr lang="en-US" dirty="0">
                    <a:latin typeface="Georgia" panose="02040502050405020303" pitchFamily="18" charset="0"/>
                  </a:rPr>
                  <a:t>connect through a specular chain</a:t>
                </a:r>
              </a:p>
              <a:p>
                <a:r>
                  <a:rPr lang="en-GB" dirty="0" smtClean="0">
                    <a:latin typeface="Georgia" panose="02040502050405020303" pitchFamily="18" charset="0"/>
                  </a:rPr>
                  <a:t>Freezes</a:t>
                </a:r>
                <a:r>
                  <a:rPr lang="en-US" dirty="0" smtClean="0">
                    <a:latin typeface="Georgia" panose="02040502050405020303" pitchFamily="18" charset="0"/>
                  </a:rPr>
                  <a:t> integration dimensions</a:t>
                </a:r>
              </a:p>
              <a:p>
                <a:pPr lvl="1"/>
                <a:r>
                  <a:rPr lang="en-US" dirty="0">
                    <a:latin typeface="Georgia" panose="02040502050405020303" pitchFamily="18" charset="0"/>
                  </a:rPr>
                  <a:t>Tries to keep </a:t>
                </a:r>
                <a14:m>
                  <m:oMath xmlns:m="http://schemas.openxmlformats.org/officeDocument/2006/math">
                    <m:r>
                      <a:rPr lang="en-US" i="1">
                        <a:latin typeface="Cambria Math"/>
                      </a:rPr>
                      <m:t>𝑓</m:t>
                    </m:r>
                  </m:oMath>
                </a14:m>
                <a:r>
                  <a:rPr lang="en-US" dirty="0">
                    <a:latin typeface="Georgia" panose="02040502050405020303" pitchFamily="18" charset="0"/>
                  </a:rPr>
                  <a:t> constant by obeying </a:t>
                </a:r>
                <a:r>
                  <a:rPr lang="en-US" dirty="0" smtClean="0">
                    <a:latin typeface="Georgia" panose="02040502050405020303" pitchFamily="18" charset="0"/>
                  </a:rPr>
                  <a:t>constraints</a:t>
                </a:r>
              </a:p>
            </p:txBody>
          </p:sp>
        </mc:Choice>
        <mc:Fallback xmlns="">
          <p:sp>
            <p:nvSpPr>
              <p:cNvPr id="2" name="Text Placeholder 1"/>
              <p:cNvSpPr>
                <a:spLocks noGrp="1" noRot="1" noChangeAspect="1" noMove="1" noResize="1" noEditPoints="1" noAdjustHandles="1" noChangeArrowheads="1" noChangeShapeType="1" noTextEdit="1"/>
              </p:cNvSpPr>
              <p:nvPr>
                <p:ph type="body" idx="1"/>
              </p:nvPr>
            </p:nvSpPr>
            <p:spPr>
              <a:blipFill rotWithShape="0">
                <a:blip r:embed="rId3"/>
                <a:stretch>
                  <a:fillRect l="-806" t="-975"/>
                </a:stretch>
              </a:blipFill>
            </p:spPr>
            <p:txBody>
              <a:bodyPr/>
              <a:lstStyle/>
              <a:p>
                <a:r>
                  <a:rPr lang="en-GB">
                    <a:noFill/>
                  </a:rPr>
                  <a:t> </a:t>
                </a:r>
              </a:p>
            </p:txBody>
          </p:sp>
        </mc:Fallback>
      </mc:AlternateContent>
      <p:sp>
        <p:nvSpPr>
          <p:cNvPr id="3" name="Title 2"/>
          <p:cNvSpPr>
            <a:spLocks noGrp="1"/>
          </p:cNvSpPr>
          <p:nvPr>
            <p:ph type="title"/>
          </p:nvPr>
        </p:nvSpPr>
        <p:spPr>
          <a:xfrm>
            <a:off x="76200" y="152400"/>
            <a:ext cx="5972628" cy="430326"/>
          </a:xfrm>
        </p:spPr>
        <p:txBody>
          <a:bodyPr/>
          <a:lstStyle/>
          <a:p>
            <a:r>
              <a:rPr lang="en-US" dirty="0" smtClean="0"/>
              <a:t>Manifold Exploration Mutation</a:t>
            </a:r>
            <a:endParaRPr lang="en-US" dirty="0"/>
          </a:p>
        </p:txBody>
      </p:sp>
      <p:sp>
        <p:nvSpPr>
          <p:cNvPr id="4" name="Slide Number Placeholder 3"/>
          <p:cNvSpPr>
            <a:spLocks noGrp="1"/>
          </p:cNvSpPr>
          <p:nvPr>
            <p:ph type="sldNum" sz="quarter" idx="10"/>
          </p:nvPr>
        </p:nvSpPr>
        <p:spPr/>
        <p:txBody>
          <a:bodyPr/>
          <a:lstStyle/>
          <a:p>
            <a:fld id="{FF1FF72B-FD9A-47D5-8BF7-3039EF6E51FB}" type="slidenum">
              <a:rPr lang="en-US" smtClean="0"/>
              <a:t>38</a:t>
            </a:fld>
            <a:endParaRPr lang="en-US"/>
          </a:p>
        </p:txBody>
      </p:sp>
      <p:pic>
        <p:nvPicPr>
          <p:cNvPr id="5" name="Picture 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248228" y="2589618"/>
            <a:ext cx="4800600" cy="1479484"/>
          </a:xfrm>
          <a:prstGeom prst="rect">
            <a:avLst/>
          </a:prstGeom>
        </p:spPr>
      </p:pic>
      <p:sp>
        <p:nvSpPr>
          <p:cNvPr id="6" name="TextBox 5"/>
          <p:cNvSpPr txBox="1"/>
          <p:nvPr/>
        </p:nvSpPr>
        <p:spPr bwMode="auto">
          <a:xfrm>
            <a:off x="2305050" y="3777607"/>
            <a:ext cx="267958" cy="28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152" tIns="36576" rIns="73152" bIns="36576" rtlCol="0">
            <a:spAutoFit/>
          </a:bodyPr>
          <a:lstStyle/>
          <a:p>
            <a:pPr eaLnBrk="1" hangingPunct="1">
              <a:spcBef>
                <a:spcPct val="50000"/>
              </a:spcBef>
            </a:pPr>
            <a:r>
              <a:rPr lang="en-US" sz="1400" b="1" dirty="0" smtClean="0">
                <a:solidFill>
                  <a:schemeClr val="bg2"/>
                </a:solidFill>
                <a:latin typeface="Arial Bold" charset="0"/>
              </a:rPr>
              <a:t>S</a:t>
            </a:r>
            <a:endParaRPr lang="en-GB" sz="1400" b="1" dirty="0">
              <a:solidFill>
                <a:schemeClr val="bg2"/>
              </a:solidFill>
              <a:latin typeface="Arial Bold" charset="0"/>
            </a:endParaRPr>
          </a:p>
        </p:txBody>
      </p:sp>
    </p:spTree>
    <p:extLst>
      <p:ext uri="{BB962C8B-B14F-4D97-AF65-F5344CB8AC3E}">
        <p14:creationId xmlns:p14="http://schemas.microsoft.com/office/powerpoint/2010/main" val="23527273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Manifold exploration can be combined</a:t>
            </a:r>
          </a:p>
          <a:p>
            <a:pPr lvl="1"/>
            <a:r>
              <a:rPr lang="en-US" dirty="0" smtClean="0">
                <a:latin typeface="Georgia" panose="02040502050405020303" pitchFamily="18" charset="0"/>
              </a:rPr>
              <a:t>With Veach mutation strategies in MLT</a:t>
            </a:r>
          </a:p>
          <a:p>
            <a:pPr lvl="1"/>
            <a:r>
              <a:rPr lang="en-US" dirty="0" smtClean="0">
                <a:latin typeface="Georgia" panose="02040502050405020303" pitchFamily="18" charset="0"/>
              </a:rPr>
              <a:t>With energy redistribution path tracing</a:t>
            </a:r>
          </a:p>
          <a:p>
            <a:r>
              <a:rPr lang="en-US" dirty="0" smtClean="0"/>
              <a:t>Combine Kelemen’s and Veach’s mutations?</a:t>
            </a:r>
            <a:endParaRPr lang="en-US" dirty="0"/>
          </a:p>
          <a:p>
            <a:pPr lvl="1"/>
            <a:r>
              <a:rPr lang="en-US" dirty="0" smtClean="0">
                <a:latin typeface="Georgia" panose="02040502050405020303" pitchFamily="18" charset="0"/>
              </a:rPr>
              <a:t>Possible, yet unexplored option</a:t>
            </a:r>
            <a:endParaRPr lang="en-US" dirty="0">
              <a:latin typeface="Georgia" panose="02040502050405020303" pitchFamily="18" charset="0"/>
            </a:endParaRPr>
          </a:p>
        </p:txBody>
      </p:sp>
      <p:sp>
        <p:nvSpPr>
          <p:cNvPr id="3" name="Title 2"/>
          <p:cNvSpPr>
            <a:spLocks noGrp="1"/>
          </p:cNvSpPr>
          <p:nvPr>
            <p:ph type="title"/>
          </p:nvPr>
        </p:nvSpPr>
        <p:spPr/>
        <p:txBody>
          <a:bodyPr/>
          <a:lstStyle/>
          <a:p>
            <a:r>
              <a:rPr lang="en-US" dirty="0" smtClean="0"/>
              <a:t>Combinations</a:t>
            </a:r>
            <a:endParaRPr lang="en-US" dirty="0"/>
          </a:p>
        </p:txBody>
      </p:sp>
      <p:sp>
        <p:nvSpPr>
          <p:cNvPr id="4" name="Slide Number Placeholder 3"/>
          <p:cNvSpPr>
            <a:spLocks noGrp="1"/>
          </p:cNvSpPr>
          <p:nvPr>
            <p:ph type="sldNum" sz="quarter" idx="10"/>
          </p:nvPr>
        </p:nvSpPr>
        <p:spPr/>
        <p:txBody>
          <a:bodyPr/>
          <a:lstStyle/>
          <a:p>
            <a:fld id="{FF1FF72B-FD9A-47D5-8BF7-3039EF6E51FB}" type="slidenum">
              <a:rPr lang="en-US" smtClean="0"/>
              <a:t>39</a:t>
            </a:fld>
            <a:endParaRPr lang="en-US"/>
          </a:p>
        </p:txBody>
      </p:sp>
    </p:spTree>
    <p:extLst>
      <p:ext uri="{BB962C8B-B14F-4D97-AF65-F5344CB8AC3E}">
        <p14:creationId xmlns:p14="http://schemas.microsoft.com/office/powerpoint/2010/main" val="1154928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p:cNvSpPr>
                <a:spLocks noGrp="1"/>
              </p:cNvSpPr>
              <p:nvPr>
                <p:ph type="body" idx="1"/>
              </p:nvPr>
            </p:nvSpPr>
            <p:spPr>
              <a:xfrm>
                <a:off x="279400" y="762000"/>
                <a:ext cx="7035800" cy="3124200"/>
              </a:xfrm>
            </p:spPr>
            <p:txBody>
              <a:bodyPr/>
              <a:lstStyle/>
              <a:p>
                <a:r>
                  <a:rPr lang="en-US" dirty="0" smtClean="0"/>
                  <a:t>Random walk implies a </a:t>
                </a:r>
                <a:r>
                  <a:rPr lang="en-US" i="1" dirty="0" smtClean="0"/>
                  <a:t>transition </a:t>
                </a:r>
                <a:r>
                  <a:rPr lang="en-US" i="1" dirty="0"/>
                  <a:t>probability</a:t>
                </a:r>
                <a:r>
                  <a:rPr lang="en-US" dirty="0"/>
                  <a:t> for each move</a:t>
                </a:r>
                <a:r>
                  <a:rPr lang="en-US" i="1" dirty="0" smtClean="0">
                    <a:latin typeface="Cambria Math" panose="02040503050406030204" pitchFamily="18" charset="0"/>
                  </a:rPr>
                  <a:t/>
                </a:r>
                <a:br>
                  <a:rPr lang="en-US" i="1" dirty="0" smtClean="0">
                    <a:latin typeface="Cambria Math" panose="02040503050406030204" pitchFamily="18" charset="0"/>
                  </a:rPr>
                </a:b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𝑃</m:t>
                        </m:r>
                        <m:r>
                          <a:rPr lang="en-US" i="1">
                            <a:latin typeface="Cambria Math"/>
                          </a:rPr>
                          <m:t>(</m:t>
                        </m:r>
                        <m:r>
                          <a:rPr lang="en-US" b="0" i="1" smtClean="0">
                            <a:latin typeface="Cambria Math" panose="02040503050406030204" pitchFamily="18" charset="0"/>
                          </a:rPr>
                          <m:t>𝑥</m:t>
                        </m:r>
                      </m:e>
                      <m:sub>
                        <m:r>
                          <a:rPr lang="en-US" i="1">
                            <a:latin typeface="Cambria Math"/>
                          </a:rPr>
                          <m:t>𝑛</m:t>
                        </m:r>
                        <m:r>
                          <a:rPr lang="en-US" b="0" i="1" smtClean="0">
                            <a:latin typeface="Cambria Math"/>
                          </a:rPr>
                          <m:t>+1</m:t>
                        </m:r>
                      </m:sub>
                    </m:sSub>
                    <m:r>
                      <a:rPr lang="en-US" b="0" i="1" smtClean="0">
                        <a:latin typeface="Cambria Math"/>
                      </a:rPr>
                      <m:t>=</m:t>
                    </m:r>
                    <m:r>
                      <a:rPr lang="en-US" b="0" i="1" smtClean="0">
                        <a:latin typeface="Cambria Math"/>
                      </a:rPr>
                      <m:t>𝑗</m:t>
                    </m:r>
                    <m:d>
                      <m:dPr>
                        <m:beg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𝑥</m:t>
                            </m:r>
                          </m:e>
                          <m:sub>
                            <m:r>
                              <a:rPr lang="en-US" i="1">
                                <a:latin typeface="Cambria Math"/>
                              </a:rPr>
                              <m:t>𝑛</m:t>
                            </m:r>
                          </m:sub>
                        </m:sSub>
                        <m:r>
                          <a:rPr lang="en-US" b="0" i="1" smtClean="0">
                            <a:latin typeface="Cambria Math"/>
                          </a:rPr>
                          <m:t>=</m:t>
                        </m:r>
                        <m:r>
                          <a:rPr lang="en-US" b="0" i="1" smtClean="0">
                            <a:latin typeface="Cambria Math"/>
                          </a:rPr>
                          <m:t>𝑖</m:t>
                        </m:r>
                      </m:e>
                    </m:d>
                    <m:r>
                      <a:rPr lang="en-US" i="1">
                        <a:latin typeface="Cambria Math"/>
                        <a:ea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a:rPr>
                          <m:t>𝑖</m:t>
                        </m:r>
                        <m:r>
                          <a:rPr lang="en-US" b="0" i="1" smtClean="0">
                            <a:latin typeface="Cambria Math"/>
                            <a:ea typeface="Cambria Math"/>
                          </a:rPr>
                          <m:t>→</m:t>
                        </m:r>
                        <m:r>
                          <a:rPr lang="en-US" b="0" i="1" smtClean="0">
                            <a:latin typeface="Cambria Math"/>
                          </a:rPr>
                          <m:t>𝑗</m:t>
                        </m:r>
                      </m:sub>
                    </m:sSub>
                  </m:oMath>
                </a14:m>
                <a:endParaRPr lang="en-US" dirty="0" smtClean="0"/>
              </a:p>
              <a:p>
                <a:r>
                  <a:rPr lang="en-US" dirty="0" smtClean="0"/>
                  <a:t>At each move the chain forms a </a:t>
                </a:r>
                <a:r>
                  <a:rPr lang="en-US" i="1" dirty="0" smtClean="0"/>
                  <a:t>posterior distribution</a:t>
                </a:r>
                <a:r>
                  <a:rPr lang="en-US" dirty="0" smtClean="0"/>
                  <a:t> over state space</a:t>
                </a:r>
              </a:p>
              <a:p>
                <a:pPr lvl="1"/>
                <a:r>
                  <a:rPr lang="en-US" dirty="0" smtClean="0">
                    <a:latin typeface="Georgia" panose="02040502050405020303" pitchFamily="18" charset="0"/>
                  </a:rPr>
                  <a:t>A histogram </a:t>
                </a:r>
                <a:r>
                  <a:rPr lang="en-US" dirty="0">
                    <a:latin typeface="Georgia" panose="02040502050405020303" pitchFamily="18" charset="0"/>
                  </a:rPr>
                  <a:t>of </a:t>
                </a:r>
                <a:r>
                  <a:rPr lang="en-US" dirty="0" smtClean="0">
                    <a:latin typeface="Georgia" panose="02040502050405020303" pitchFamily="18" charset="0"/>
                  </a:rPr>
                  <a:t>all visited states up to move </a:t>
                </a:r>
                <a14:m>
                  <m:oMath xmlns:m="http://schemas.openxmlformats.org/officeDocument/2006/math">
                    <m:r>
                      <a:rPr lang="en-US" i="1">
                        <a:latin typeface="Cambria Math"/>
                      </a:rPr>
                      <m:t>𝑛</m:t>
                    </m:r>
                  </m:oMath>
                </a14:m>
                <a:endParaRPr lang="en-US" dirty="0" smtClean="0">
                  <a:latin typeface="Georgia" panose="02040502050405020303" pitchFamily="18" charset="0"/>
                </a:endParaRPr>
              </a:p>
              <a:p>
                <a:r>
                  <a:rPr lang="en-US" i="1" dirty="0"/>
                  <a:t>Detailed balance </a:t>
                </a:r>
                <a:r>
                  <a:rPr lang="en-US" dirty="0"/>
                  <a:t>defined as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𝑃</m:t>
                        </m:r>
                      </m:e>
                      <m:sub>
                        <m:r>
                          <a:rPr lang="en-US" i="1">
                            <a:latin typeface="Cambria Math"/>
                          </a:rPr>
                          <m:t>𝑖</m:t>
                        </m:r>
                        <m:r>
                          <a:rPr lang="en-US" i="1">
                            <a:latin typeface="Cambria Math"/>
                            <a:ea typeface="Cambria Math"/>
                          </a:rPr>
                          <m:t>→</m:t>
                        </m:r>
                        <m:r>
                          <a:rPr lang="en-US" i="1">
                            <a:latin typeface="Cambria Math"/>
                          </a:rPr>
                          <m:t>𝑗</m:t>
                        </m:r>
                      </m:sub>
                    </m:sSub>
                    <m:r>
                      <a:rPr lang="en-US" i="1">
                        <a:latin typeface="Cambria Math"/>
                      </a:rPr>
                      <m:t>=</m:t>
                    </m:r>
                    <m:sSub>
                      <m:sSubPr>
                        <m:ctrlPr>
                          <a:rPr lang="en-US" i="1">
                            <a:latin typeface="Cambria Math" panose="02040503050406030204" pitchFamily="18" charset="0"/>
                          </a:rPr>
                        </m:ctrlPr>
                      </m:sSubPr>
                      <m:e>
                        <m:r>
                          <a:rPr lang="en-US" b="0" i="1" smtClean="0">
                            <a:latin typeface="Cambria Math" panose="02040503050406030204" pitchFamily="18" charset="0"/>
                          </a:rPr>
                          <m:t>𝑃</m:t>
                        </m:r>
                      </m:e>
                      <m:sub>
                        <m:r>
                          <a:rPr lang="en-US" i="1">
                            <a:latin typeface="Cambria Math"/>
                          </a:rPr>
                          <m:t>𝑗</m:t>
                        </m:r>
                        <m:r>
                          <a:rPr lang="en-US" i="1">
                            <a:latin typeface="Cambria Math"/>
                            <a:ea typeface="Cambria Math"/>
                          </a:rPr>
                          <m:t>→</m:t>
                        </m:r>
                        <m:r>
                          <a:rPr lang="en-US" i="1">
                            <a:latin typeface="Cambria Math"/>
                            <a:ea typeface="Cambria Math"/>
                          </a:rPr>
                          <m:t>𝑖</m:t>
                        </m:r>
                      </m:sub>
                    </m:sSub>
                  </m:oMath>
                </a14:m>
                <a:r>
                  <a:rPr lang="en-US" dirty="0"/>
                  <a:t> </a:t>
                </a:r>
              </a:p>
            </p:txBody>
          </p:sp>
        </mc:Choice>
        <mc:Fallback xmlns="">
          <p:sp>
            <p:nvSpPr>
              <p:cNvPr id="2" name="Text Placeholder 1"/>
              <p:cNvSpPr>
                <a:spLocks noGrp="1" noRot="1" noChangeAspect="1" noMove="1" noResize="1" noEditPoints="1" noAdjustHandles="1" noChangeArrowheads="1" noChangeShapeType="1" noTextEdit="1"/>
              </p:cNvSpPr>
              <p:nvPr>
                <p:ph type="body" idx="1"/>
              </p:nvPr>
            </p:nvSpPr>
            <p:spPr>
              <a:xfrm>
                <a:off x="279400" y="762000"/>
                <a:ext cx="7035800" cy="3124200"/>
              </a:xfrm>
              <a:blipFill rotWithShape="0">
                <a:blip r:embed="rId3"/>
                <a:stretch>
                  <a:fillRect l="-780" t="-975"/>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smtClean="0"/>
              <a:t>Markov Chain</a:t>
            </a:r>
            <a:endParaRPr lang="en-GB" dirty="0"/>
          </a:p>
        </p:txBody>
      </p:sp>
      <p:sp>
        <p:nvSpPr>
          <p:cNvPr id="4" name="Slide Number Placeholder 3"/>
          <p:cNvSpPr>
            <a:spLocks noGrp="1"/>
          </p:cNvSpPr>
          <p:nvPr>
            <p:ph type="sldNum" sz="quarter" idx="10"/>
          </p:nvPr>
        </p:nvSpPr>
        <p:spPr/>
        <p:txBody>
          <a:bodyPr/>
          <a:lstStyle/>
          <a:p>
            <a:fld id="{FF1FF72B-FD9A-47D5-8BF7-3039EF6E51FB}" type="slidenum">
              <a:rPr lang="en-US" smtClean="0"/>
              <a:t>4</a:t>
            </a:fld>
            <a:endParaRPr lang="en-US"/>
          </a:p>
        </p:txBody>
      </p:sp>
    </p:spTree>
    <p:extLst>
      <p:ext uri="{BB962C8B-B14F-4D97-AF65-F5344CB8AC3E}">
        <p14:creationId xmlns:p14="http://schemas.microsoft.com/office/powerpoint/2010/main" val="1520282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7" y="2667000"/>
            <a:ext cx="6308725" cy="990600"/>
          </a:xfrm>
        </p:spPr>
        <p:txBody>
          <a:bodyPr/>
          <a:lstStyle/>
          <a:p>
            <a:r>
              <a:rPr lang="en-US" dirty="0"/>
              <a:t>Population Monte Carlo</a:t>
            </a:r>
            <a:br>
              <a:rPr lang="en-US" dirty="0"/>
            </a:br>
            <a:r>
              <a:rPr lang="en-US" dirty="0"/>
              <a:t>Light Transport</a:t>
            </a:r>
          </a:p>
        </p:txBody>
      </p:sp>
    </p:spTree>
    <p:extLst>
      <p:ext uri="{BB962C8B-B14F-4D97-AF65-F5344CB8AC3E}">
        <p14:creationId xmlns:p14="http://schemas.microsoft.com/office/powerpoint/2010/main" val="34889613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nSpc>
                <a:spcPct val="100000"/>
              </a:lnSpc>
            </a:pPr>
            <a:r>
              <a:rPr lang="en-US" dirty="0" smtClean="0"/>
              <a:t>Use a </a:t>
            </a:r>
            <a:r>
              <a:rPr lang="en-US" i="1" dirty="0" smtClean="0"/>
              <a:t>population</a:t>
            </a:r>
            <a:r>
              <a:rPr lang="en-US" dirty="0" smtClean="0"/>
              <a:t> of Markov chains</a:t>
            </a:r>
          </a:p>
          <a:p>
            <a:pPr lvl="1">
              <a:lnSpc>
                <a:spcPct val="100000"/>
              </a:lnSpc>
            </a:pPr>
            <a:r>
              <a:rPr lang="en-US" dirty="0" smtClean="0">
                <a:latin typeface="Georgia" panose="02040502050405020303" pitchFamily="18" charset="0"/>
              </a:rPr>
              <a:t>Can operate on top of Metropolis-Hastings</a:t>
            </a:r>
          </a:p>
          <a:p>
            <a:pPr>
              <a:lnSpc>
                <a:spcPct val="100000"/>
              </a:lnSpc>
            </a:pPr>
            <a:r>
              <a:rPr lang="en-US" dirty="0" smtClean="0"/>
              <a:t>Rebalance the workload</a:t>
            </a:r>
          </a:p>
          <a:p>
            <a:pPr lvl="1">
              <a:lnSpc>
                <a:spcPct val="100000"/>
              </a:lnSpc>
            </a:pPr>
            <a:r>
              <a:rPr lang="en-US" dirty="0" smtClean="0">
                <a:latin typeface="Georgia" panose="02040502050405020303" pitchFamily="18" charset="0"/>
              </a:rPr>
              <a:t>Weakest chains are eliminated</a:t>
            </a:r>
          </a:p>
          <a:p>
            <a:pPr lvl="1">
              <a:lnSpc>
                <a:spcPct val="100000"/>
              </a:lnSpc>
            </a:pPr>
            <a:r>
              <a:rPr lang="en-US" dirty="0" smtClean="0">
                <a:latin typeface="Georgia" panose="02040502050405020303" pitchFamily="18" charset="0"/>
              </a:rPr>
              <a:t>Strongest chains are forked into multiple</a:t>
            </a:r>
          </a:p>
          <a:p>
            <a:pPr>
              <a:lnSpc>
                <a:spcPct val="100000"/>
              </a:lnSpc>
            </a:pPr>
            <a:r>
              <a:rPr lang="en-US" dirty="0" smtClean="0"/>
              <a:t>Use mixture of mutations, adapt to the data</a:t>
            </a:r>
          </a:p>
          <a:p>
            <a:pPr lvl="1">
              <a:lnSpc>
                <a:spcPct val="100000"/>
              </a:lnSpc>
            </a:pPr>
            <a:r>
              <a:rPr lang="en-US" dirty="0" smtClean="0">
                <a:latin typeface="Georgia" panose="02040502050405020303" pitchFamily="18" charset="0"/>
              </a:rPr>
              <a:t>Select optimal mutation on the fly</a:t>
            </a:r>
            <a:endParaRPr lang="en-US" dirty="0">
              <a:latin typeface="Georgia" panose="02040502050405020303" pitchFamily="18" charset="0"/>
            </a:endParaRPr>
          </a:p>
        </p:txBody>
      </p:sp>
      <p:sp>
        <p:nvSpPr>
          <p:cNvPr id="3" name="Title 2"/>
          <p:cNvSpPr>
            <a:spLocks noGrp="1"/>
          </p:cNvSpPr>
          <p:nvPr>
            <p:ph type="title"/>
          </p:nvPr>
        </p:nvSpPr>
        <p:spPr>
          <a:xfrm>
            <a:off x="76200" y="152400"/>
            <a:ext cx="6248400" cy="430326"/>
          </a:xfrm>
        </p:spPr>
        <p:txBody>
          <a:bodyPr/>
          <a:lstStyle/>
          <a:p>
            <a:r>
              <a:rPr lang="en-US" dirty="0" smtClean="0"/>
              <a:t>Population Monte Carlo Framework</a:t>
            </a:r>
            <a:endParaRPr lang="en-US" dirty="0"/>
          </a:p>
        </p:txBody>
      </p:sp>
      <p:sp>
        <p:nvSpPr>
          <p:cNvPr id="4" name="Slide Number Placeholder 3"/>
          <p:cNvSpPr>
            <a:spLocks noGrp="1"/>
          </p:cNvSpPr>
          <p:nvPr>
            <p:ph type="sldNum" sz="quarter" idx="10"/>
          </p:nvPr>
        </p:nvSpPr>
        <p:spPr/>
        <p:txBody>
          <a:bodyPr/>
          <a:lstStyle/>
          <a:p>
            <a:fld id="{FF1FF72B-FD9A-47D5-8BF7-3039EF6E51FB}" type="slidenum">
              <a:rPr lang="en-US" smtClean="0"/>
              <a:t>41</a:t>
            </a:fld>
            <a:endParaRPr lang="en-US"/>
          </a:p>
        </p:txBody>
      </p:sp>
    </p:spTree>
    <p:extLst>
      <p:ext uri="{BB962C8B-B14F-4D97-AF65-F5344CB8AC3E}">
        <p14:creationId xmlns:p14="http://schemas.microsoft.com/office/powerpoint/2010/main" val="34229682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79400" y="762000"/>
            <a:ext cx="6959600" cy="3124200"/>
          </a:xfrm>
        </p:spPr>
        <p:txBody>
          <a:bodyPr/>
          <a:lstStyle/>
          <a:p>
            <a:r>
              <a:rPr lang="en-US" dirty="0" smtClean="0"/>
              <a:t>Spawn a population </a:t>
            </a:r>
            <a:r>
              <a:rPr lang="en-US" dirty="0"/>
              <a:t>of </a:t>
            </a:r>
            <a:r>
              <a:rPr lang="en-US" dirty="0" smtClean="0"/>
              <a:t>chains with</a:t>
            </a:r>
            <a:r>
              <a:rPr lang="en-US" dirty="0"/>
              <a:t> </a:t>
            </a:r>
            <a:r>
              <a:rPr lang="en-US" dirty="0" smtClean="0"/>
              <a:t>paths</a:t>
            </a:r>
          </a:p>
          <a:p>
            <a:pPr lvl="1"/>
            <a:r>
              <a:rPr lang="en-US" dirty="0" smtClean="0">
                <a:latin typeface="Georgia" panose="02040502050405020303" pitchFamily="18" charset="0"/>
              </a:rPr>
              <a:t>Do elimination and reseeding based on path energy</a:t>
            </a:r>
          </a:p>
          <a:p>
            <a:r>
              <a:rPr lang="en-US" dirty="0" smtClean="0"/>
              <a:t>Use many mutations with different parameters</a:t>
            </a:r>
          </a:p>
          <a:p>
            <a:pPr lvl="1"/>
            <a:r>
              <a:rPr lang="en-US" dirty="0" smtClean="0">
                <a:latin typeface="Georgia" panose="02040502050405020303" pitchFamily="18" charset="0"/>
              </a:rPr>
              <a:t>Reweight them on-the-fly based on the efficiency</a:t>
            </a:r>
          </a:p>
          <a:p>
            <a:pPr lvl="1"/>
            <a:r>
              <a:rPr lang="en-US" dirty="0" smtClean="0">
                <a:latin typeface="Georgia" panose="02040502050405020303" pitchFamily="18" charset="0"/>
              </a:rPr>
              <a:t>Lens and caustics perturbations in the original paper</a:t>
            </a:r>
          </a:p>
          <a:p>
            <a:r>
              <a:rPr lang="en-US" dirty="0" smtClean="0"/>
              <a:t>We will show PMC with manifold exploration</a:t>
            </a:r>
            <a:endParaRPr lang="en-US" dirty="0"/>
          </a:p>
        </p:txBody>
      </p:sp>
      <p:sp>
        <p:nvSpPr>
          <p:cNvPr id="3" name="Title 2"/>
          <p:cNvSpPr>
            <a:spLocks noGrp="1"/>
          </p:cNvSpPr>
          <p:nvPr>
            <p:ph type="title"/>
          </p:nvPr>
        </p:nvSpPr>
        <p:spPr>
          <a:xfrm>
            <a:off x="76200" y="152400"/>
            <a:ext cx="5867400" cy="430326"/>
          </a:xfrm>
        </p:spPr>
        <p:txBody>
          <a:bodyPr/>
          <a:lstStyle/>
          <a:p>
            <a:r>
              <a:rPr lang="en-US" dirty="0" smtClean="0"/>
              <a:t>Population Monte Carlo ERPT [</a:t>
            </a:r>
            <a:r>
              <a:rPr lang="en-US" b="0" dirty="0" smtClean="0">
                <a:effectLst/>
              </a:rPr>
              <a:t>Lai07]</a:t>
            </a:r>
            <a:endParaRPr lang="en-US" dirty="0"/>
          </a:p>
        </p:txBody>
      </p:sp>
      <p:sp>
        <p:nvSpPr>
          <p:cNvPr id="4" name="Slide Number Placeholder 3"/>
          <p:cNvSpPr>
            <a:spLocks noGrp="1"/>
          </p:cNvSpPr>
          <p:nvPr>
            <p:ph type="sldNum" sz="quarter" idx="10"/>
          </p:nvPr>
        </p:nvSpPr>
        <p:spPr/>
        <p:txBody>
          <a:bodyPr/>
          <a:lstStyle/>
          <a:p>
            <a:fld id="{FF1FF72B-FD9A-47D5-8BF7-3039EF6E51FB}" type="slidenum">
              <a:rPr lang="en-US" smtClean="0"/>
              <a:t>42</a:t>
            </a:fld>
            <a:endParaRPr lang="en-US"/>
          </a:p>
        </p:txBody>
      </p:sp>
    </p:spTree>
    <p:extLst>
      <p:ext uri="{BB962C8B-B14F-4D97-AF65-F5344CB8AC3E}">
        <p14:creationId xmlns:p14="http://schemas.microsoft.com/office/powerpoint/2010/main" val="29394009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7" y="2667000"/>
            <a:ext cx="6308725" cy="990600"/>
          </a:xfrm>
        </p:spPr>
        <p:txBody>
          <a:bodyPr/>
          <a:lstStyle/>
          <a:p>
            <a:r>
              <a:rPr lang="en-US" dirty="0" smtClean="0"/>
              <a:t>Part one questions?</a:t>
            </a:r>
            <a:endParaRPr lang="en-US" dirty="0"/>
          </a:p>
        </p:txBody>
      </p:sp>
      <p:sp>
        <p:nvSpPr>
          <p:cNvPr id="3" name="Title 1"/>
          <p:cNvSpPr txBox="1">
            <a:spLocks/>
          </p:cNvSpPr>
          <p:nvPr/>
        </p:nvSpPr>
        <p:spPr>
          <a:xfrm>
            <a:off x="503237" y="1676400"/>
            <a:ext cx="6308725" cy="990600"/>
          </a:xfrm>
          <a:prstGeom prst="rect">
            <a:avLst/>
          </a:prstGeom>
        </p:spPr>
        <p:txBody>
          <a:bodyPr anchor="b"/>
          <a:lstStyle>
            <a:lvl1pPr algn="l" rtl="0" eaLnBrk="0" fontAlgn="base" hangingPunct="0">
              <a:spcBef>
                <a:spcPct val="0"/>
              </a:spcBef>
              <a:spcAft>
                <a:spcPct val="0"/>
              </a:spcAft>
              <a:defRPr sz="3000" b="1">
                <a:solidFill>
                  <a:schemeClr val="bg2"/>
                </a:solidFill>
                <a:effectLst/>
                <a:latin typeface="+mj-lt"/>
                <a:ea typeface="ＭＳ Ｐゴシック" pitchFamily="-108" charset="-128"/>
                <a:cs typeface="ＭＳ Ｐゴシック" pitchFamily="-108" charset="-128"/>
              </a:defRPr>
            </a:lvl1pPr>
            <a:lvl2pPr algn="l" rtl="0" eaLnBrk="0" fontAlgn="base" hangingPunct="0">
              <a:spcBef>
                <a:spcPct val="0"/>
              </a:spcBef>
              <a:spcAft>
                <a:spcPct val="0"/>
              </a:spcAft>
              <a:defRPr sz="3000" b="1">
                <a:solidFill>
                  <a:srgbClr val="363636"/>
                </a:solidFill>
                <a:latin typeface="Arial" pitchFamily="-108" charset="0"/>
                <a:ea typeface="ＭＳ Ｐゴシック" pitchFamily="-108" charset="-128"/>
                <a:cs typeface="ＭＳ Ｐゴシック" pitchFamily="-108" charset="-128"/>
              </a:defRPr>
            </a:lvl2pPr>
            <a:lvl3pPr algn="l" rtl="0" eaLnBrk="0" fontAlgn="base" hangingPunct="0">
              <a:spcBef>
                <a:spcPct val="0"/>
              </a:spcBef>
              <a:spcAft>
                <a:spcPct val="0"/>
              </a:spcAft>
              <a:defRPr sz="3000" b="1">
                <a:solidFill>
                  <a:srgbClr val="363636"/>
                </a:solidFill>
                <a:latin typeface="Arial" pitchFamily="-108" charset="0"/>
                <a:ea typeface="ＭＳ Ｐゴシック" pitchFamily="-108" charset="-128"/>
                <a:cs typeface="ＭＳ Ｐゴシック" pitchFamily="-108" charset="-128"/>
              </a:defRPr>
            </a:lvl3pPr>
            <a:lvl4pPr algn="l" rtl="0" eaLnBrk="0" fontAlgn="base" hangingPunct="0">
              <a:spcBef>
                <a:spcPct val="0"/>
              </a:spcBef>
              <a:spcAft>
                <a:spcPct val="0"/>
              </a:spcAft>
              <a:defRPr sz="3000" b="1">
                <a:solidFill>
                  <a:srgbClr val="363636"/>
                </a:solidFill>
                <a:latin typeface="Arial" pitchFamily="-108" charset="0"/>
                <a:ea typeface="ＭＳ Ｐゴシック" pitchFamily="-108" charset="-128"/>
                <a:cs typeface="ＭＳ Ｐゴシック" pitchFamily="-108" charset="-128"/>
              </a:defRPr>
            </a:lvl4pPr>
            <a:lvl5pPr algn="l" rtl="0" eaLnBrk="0" fontAlgn="base" hangingPunct="0">
              <a:spcBef>
                <a:spcPct val="0"/>
              </a:spcBef>
              <a:spcAft>
                <a:spcPct val="0"/>
              </a:spcAft>
              <a:defRPr sz="3000" b="1">
                <a:solidFill>
                  <a:srgbClr val="363636"/>
                </a:solidFill>
                <a:latin typeface="Arial" pitchFamily="-108" charset="0"/>
                <a:ea typeface="ＭＳ Ｐゴシック" pitchFamily="-108" charset="-128"/>
                <a:cs typeface="ＭＳ Ｐゴシック" pitchFamily="-108" charset="-128"/>
              </a:defRPr>
            </a:lvl5pPr>
            <a:lvl6pPr marL="365760" algn="l" rtl="0" fontAlgn="base">
              <a:spcBef>
                <a:spcPct val="0"/>
              </a:spcBef>
              <a:spcAft>
                <a:spcPct val="0"/>
              </a:spcAft>
              <a:defRPr sz="3000" b="1">
                <a:solidFill>
                  <a:schemeClr val="tx2"/>
                </a:solidFill>
                <a:latin typeface="Arial" pitchFamily="-108" charset="0"/>
              </a:defRPr>
            </a:lvl6pPr>
            <a:lvl7pPr marL="731520" algn="l" rtl="0" fontAlgn="base">
              <a:spcBef>
                <a:spcPct val="0"/>
              </a:spcBef>
              <a:spcAft>
                <a:spcPct val="0"/>
              </a:spcAft>
              <a:defRPr sz="3000" b="1">
                <a:solidFill>
                  <a:schemeClr val="tx2"/>
                </a:solidFill>
                <a:latin typeface="Arial" pitchFamily="-108" charset="0"/>
              </a:defRPr>
            </a:lvl7pPr>
            <a:lvl8pPr marL="1097280" algn="l" rtl="0" fontAlgn="base">
              <a:spcBef>
                <a:spcPct val="0"/>
              </a:spcBef>
              <a:spcAft>
                <a:spcPct val="0"/>
              </a:spcAft>
              <a:defRPr sz="3000" b="1">
                <a:solidFill>
                  <a:schemeClr val="tx2"/>
                </a:solidFill>
                <a:latin typeface="Arial" pitchFamily="-108" charset="0"/>
              </a:defRPr>
            </a:lvl8pPr>
            <a:lvl9pPr marL="1463040" algn="l" rtl="0" fontAlgn="base">
              <a:spcBef>
                <a:spcPct val="0"/>
              </a:spcBef>
              <a:spcAft>
                <a:spcPct val="0"/>
              </a:spcAft>
              <a:defRPr sz="3000" b="1">
                <a:solidFill>
                  <a:schemeClr val="tx2"/>
                </a:solidFill>
                <a:latin typeface="Arial" pitchFamily="-108" charset="0"/>
              </a:defRPr>
            </a:lvl9pPr>
          </a:lstStyle>
          <a:p>
            <a:r>
              <a:rPr lang="en-US" sz="2000" kern="0" dirty="0" smtClean="0">
                <a:solidFill>
                  <a:schemeClr val="bg2">
                    <a:lumMod val="50000"/>
                    <a:lumOff val="50000"/>
                  </a:schemeClr>
                </a:solidFill>
                <a:latin typeface="Georgia" panose="02040502050405020303" pitchFamily="18" charset="0"/>
              </a:rPr>
              <a:t>Thank You for Your attention.</a:t>
            </a:r>
            <a:endParaRPr lang="en-US" sz="2000" kern="0" dirty="0">
              <a:solidFill>
                <a:schemeClr val="bg2">
                  <a:lumMod val="50000"/>
                  <a:lumOff val="50000"/>
                </a:schemeClr>
              </a:solidFill>
              <a:latin typeface="Georgia" panose="02040502050405020303" pitchFamily="18" charset="0"/>
            </a:endParaRPr>
          </a:p>
        </p:txBody>
      </p:sp>
    </p:spTree>
    <p:extLst>
      <p:ext uri="{BB962C8B-B14F-4D97-AF65-F5344CB8AC3E}">
        <p14:creationId xmlns:p14="http://schemas.microsoft.com/office/powerpoint/2010/main" val="27681189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019550" y="790604"/>
            <a:ext cx="3171825" cy="3019395"/>
          </a:xfrm>
          <a:prstGeom prst="rect">
            <a:avLst/>
          </a:prstGeom>
        </p:spPr>
      </p:pic>
      <mc:AlternateContent xmlns:mc="http://schemas.openxmlformats.org/markup-compatibility/2006" xmlns:a14="http://schemas.microsoft.com/office/drawing/2010/main">
        <mc:Choice Requires="a14">
          <p:sp>
            <p:nvSpPr>
              <p:cNvPr id="2" name="Text Placeholder 1"/>
              <p:cNvSpPr>
                <a:spLocks noGrp="1"/>
              </p:cNvSpPr>
              <p:nvPr>
                <p:ph type="body" sz="half" idx="4294967295"/>
              </p:nvPr>
            </p:nvSpPr>
            <p:spPr>
              <a:xfrm>
                <a:off x="244474" y="745180"/>
                <a:ext cx="3794126" cy="3141019"/>
              </a:xfrm>
            </p:spPr>
            <p:txBody>
              <a:bodyPr>
                <a:normAutofit/>
              </a:bodyPr>
              <a:lstStyle/>
              <a:p>
                <a:pPr marL="0" indent="0">
                  <a:lnSpc>
                    <a:spcPct val="100000"/>
                  </a:lnSpc>
                  <a:spcBef>
                    <a:spcPts val="600"/>
                  </a:spcBef>
                  <a:spcAft>
                    <a:spcPts val="600"/>
                  </a:spcAft>
                </a:pPr>
                <a:r>
                  <a:rPr lang="en-US" sz="1800" dirty="0" smtClean="0">
                    <a:latin typeface="Georgia" panose="02040502050405020303" pitchFamily="18" charset="0"/>
                  </a:rPr>
                  <a:t>Posterior converges to the </a:t>
                </a:r>
                <a:r>
                  <a:rPr lang="en-US" sz="1800" i="1" dirty="0">
                    <a:latin typeface="Georgia" panose="02040502050405020303" pitchFamily="18" charset="0"/>
                    <a:ea typeface="Cambria Math"/>
                  </a:rPr>
                  <a:t>target</a:t>
                </a:r>
                <a:r>
                  <a:rPr lang="en-US" sz="1800" dirty="0">
                    <a:latin typeface="Georgia" panose="02040502050405020303" pitchFamily="18" charset="0"/>
                    <a:ea typeface="Cambria Math"/>
                  </a:rPr>
                  <a:t> </a:t>
                </a:r>
                <a:r>
                  <a:rPr lang="en-US" sz="1800" dirty="0" smtClean="0">
                    <a:latin typeface="Georgia" panose="02040502050405020303" pitchFamily="18" charset="0"/>
                  </a:rPr>
                  <a:t>distribution </a:t>
                </a:r>
                <a:r>
                  <a:rPr lang="en-US" sz="1800" i="1" dirty="0" smtClean="0">
                    <a:latin typeface="Georgia" panose="02040502050405020303" pitchFamily="18" charset="0"/>
                    <a:ea typeface="Cambria Math"/>
                  </a:rPr>
                  <a:t>if</a:t>
                </a:r>
                <a:r>
                  <a:rPr lang="en-US" sz="1800" dirty="0" smtClean="0">
                    <a:latin typeface="Georgia" panose="02040502050405020303" pitchFamily="18" charset="0"/>
                    <a:ea typeface="Cambria Math"/>
                  </a:rPr>
                  <a:t> the detailed balance obeyed and all states are reachable (</a:t>
                </a:r>
                <a:r>
                  <a:rPr lang="en-US" sz="1800" i="1" dirty="0" smtClean="0">
                    <a:latin typeface="Georgia" panose="02040502050405020303" pitchFamily="18" charset="0"/>
                    <a:ea typeface="Cambria Math"/>
                  </a:rPr>
                  <a:t>ergodicity</a:t>
                </a:r>
                <a:r>
                  <a:rPr lang="en-US" sz="1800" dirty="0" smtClean="0">
                    <a:latin typeface="Georgia" panose="02040502050405020303" pitchFamily="18" charset="0"/>
                    <a:ea typeface="Cambria Math"/>
                  </a:rPr>
                  <a:t>)</a:t>
                </a:r>
                <a:br>
                  <a:rPr lang="en-US" sz="1800" dirty="0" smtClean="0">
                    <a:latin typeface="Georgia" panose="02040502050405020303" pitchFamily="18" charset="0"/>
                    <a:ea typeface="Cambria Math"/>
                  </a:rPr>
                </a:br>
                <a:endParaRPr lang="en-US" sz="1800" dirty="0" smtClean="0">
                  <a:latin typeface="Georgia" panose="02040502050405020303" pitchFamily="18" charset="0"/>
                  <a:ea typeface="Cambria Math"/>
                </a:endParaRPr>
              </a:p>
              <a:p>
                <a:pPr marL="0" indent="0">
                  <a:lnSpc>
                    <a:spcPct val="100000"/>
                  </a:lnSpc>
                  <a:spcBef>
                    <a:spcPts val="600"/>
                  </a:spcBef>
                  <a:spcAft>
                    <a:spcPts val="600"/>
                  </a:spcAft>
                </a:pPr>
                <a:r>
                  <a:rPr lang="en-US" sz="1800" dirty="0" smtClean="0">
                    <a:latin typeface="Georgia" panose="02040502050405020303" pitchFamily="18" charset="0"/>
                  </a:rPr>
                  <a:t>With “bad” initial state </a:t>
                </a:r>
                <a14:m>
                  <m:oMath xmlns:m="http://schemas.openxmlformats.org/officeDocument/2006/math">
                    <m:sSub>
                      <m:sSubPr>
                        <m:ctrlPr>
                          <a:rPr lang="en-US" sz="1800" i="1">
                            <a:latin typeface="Cambria Math" panose="02040503050406030204" pitchFamily="18" charset="0"/>
                          </a:rPr>
                        </m:ctrlPr>
                      </m:sSubPr>
                      <m:e>
                        <m:r>
                          <a:rPr lang="en-US" sz="1800" b="0" i="1" smtClean="0">
                            <a:latin typeface="Cambria Math" panose="02040503050406030204" pitchFamily="18" charset="0"/>
                          </a:rPr>
                          <m:t>𝑥</m:t>
                        </m:r>
                      </m:e>
                      <m:sub>
                        <m:r>
                          <a:rPr lang="en-US" sz="1800" i="1">
                            <a:latin typeface="Cambria Math"/>
                          </a:rPr>
                          <m:t>0</m:t>
                        </m:r>
                      </m:sub>
                    </m:sSub>
                  </m:oMath>
                </a14:m>
                <a:r>
                  <a:rPr lang="en-US" sz="1800" dirty="0" smtClean="0">
                    <a:latin typeface="Georgia" panose="02040502050405020303" pitchFamily="18" charset="0"/>
                  </a:rPr>
                  <a:t> the </a:t>
                </a:r>
                <a:r>
                  <a:rPr lang="en-US" sz="1800" i="1" dirty="0" smtClean="0">
                    <a:latin typeface="Georgia" panose="02040502050405020303" pitchFamily="18" charset="0"/>
                  </a:rPr>
                  <a:t>start-up bias</a:t>
                </a:r>
                <a:r>
                  <a:rPr lang="en-US" sz="1800" dirty="0" smtClean="0">
                    <a:latin typeface="Georgia" panose="02040502050405020303" pitchFamily="18" charset="0"/>
                  </a:rPr>
                  <a:t> (burn-in phase) can be significant</a:t>
                </a:r>
              </a:p>
            </p:txBody>
          </p:sp>
        </mc:Choice>
        <mc:Fallback xmlns="">
          <p:sp>
            <p:nvSpPr>
              <p:cNvPr id="2" name="Text Placeholder 1"/>
              <p:cNvSpPr>
                <a:spLocks noGrp="1" noRot="1" noChangeAspect="1" noMove="1" noResize="1" noEditPoints="1" noAdjustHandles="1" noChangeArrowheads="1" noChangeShapeType="1" noTextEdit="1"/>
              </p:cNvSpPr>
              <p:nvPr>
                <p:ph type="body" sz="half" idx="4294967295"/>
              </p:nvPr>
            </p:nvSpPr>
            <p:spPr>
              <a:xfrm>
                <a:off x="244474" y="745180"/>
                <a:ext cx="3794126" cy="3141019"/>
              </a:xfrm>
              <a:blipFill rotWithShape="0">
                <a:blip r:embed="rId4"/>
                <a:stretch>
                  <a:fillRect/>
                </a:stretch>
              </a:blipFill>
            </p:spPr>
            <p:txBody>
              <a:bodyPr/>
              <a:lstStyle/>
              <a:p>
                <a:r>
                  <a:rPr lang="en-GB">
                    <a:noFill/>
                  </a:rPr>
                  <a:t> </a:t>
                </a:r>
              </a:p>
            </p:txBody>
          </p:sp>
        </mc:Fallback>
      </mc:AlternateContent>
      <p:pic>
        <p:nvPicPr>
          <p:cNvPr id="5" name="Content Placeholder 4"/>
          <p:cNvPicPr>
            <a:picLocks noGrp="1" noChangeAspect="1"/>
          </p:cNvPicPr>
          <p:nvPr>
            <p:ph sz="half" idx="4294967295"/>
          </p:nvPr>
        </p:nvPicPr>
        <p:blipFill rotWithShape="1">
          <a:blip r:embed="rId5" cstate="print">
            <a:extLst>
              <a:ext uri="{28A0092B-C50C-407E-A947-70E740481C1C}">
                <a14:useLocalDpi xmlns:a14="http://schemas.microsoft.com/office/drawing/2010/main"/>
              </a:ext>
            </a:extLst>
          </a:blip>
          <a:srcRect/>
          <a:stretch/>
        </p:blipFill>
        <p:spPr>
          <a:xfrm>
            <a:off x="3962400" y="762000"/>
            <a:ext cx="3219450" cy="3048000"/>
          </a:xfrm>
        </p:spPr>
      </p:pic>
      <p:sp>
        <p:nvSpPr>
          <p:cNvPr id="4" name="Title 3"/>
          <p:cNvSpPr>
            <a:spLocks noGrp="1"/>
          </p:cNvSpPr>
          <p:nvPr>
            <p:ph type="title"/>
          </p:nvPr>
        </p:nvSpPr>
        <p:spPr/>
        <p:txBody>
          <a:bodyPr/>
          <a:lstStyle/>
          <a:p>
            <a:r>
              <a:rPr lang="en-US" dirty="0" smtClean="0"/>
              <a:t>Markov Chain</a:t>
            </a:r>
            <a:endParaRPr lang="en-GB" dirty="0"/>
          </a:p>
        </p:txBody>
      </p:sp>
      <mc:AlternateContent xmlns:mc="http://schemas.openxmlformats.org/markup-compatibility/2006" xmlns:a14="http://schemas.microsoft.com/office/drawing/2010/main">
        <mc:Choice Requires="a14">
          <p:sp>
            <p:nvSpPr>
              <p:cNvPr id="6" name="Rectangle 5"/>
              <p:cNvSpPr/>
              <p:nvPr/>
            </p:nvSpPr>
            <p:spPr>
              <a:xfrm>
                <a:off x="6674660" y="789333"/>
                <a:ext cx="528670"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2000" b="1" i="1" smtClean="0">
                              <a:solidFill>
                                <a:srgbClr val="FFFF00"/>
                              </a:solidFill>
                              <a:latin typeface="Cambria Math" panose="02040503050406030204" pitchFamily="18" charset="0"/>
                            </a:rPr>
                          </m:ctrlPr>
                        </m:sSubPr>
                        <m:e>
                          <m:r>
                            <a:rPr lang="en-US" sz="2000" b="1" i="1" smtClean="0">
                              <a:solidFill>
                                <a:srgbClr val="FFFF00"/>
                              </a:solidFill>
                              <a:latin typeface="Cambria Math" panose="02040503050406030204" pitchFamily="18" charset="0"/>
                            </a:rPr>
                            <m:t>𝒙</m:t>
                          </m:r>
                        </m:e>
                        <m:sub>
                          <m:r>
                            <a:rPr lang="en-US" sz="2000" b="1" i="1">
                              <a:solidFill>
                                <a:srgbClr val="FFFF00"/>
                              </a:solidFill>
                              <a:latin typeface="Cambria Math"/>
                            </a:rPr>
                            <m:t>𝟎</m:t>
                          </m:r>
                        </m:sub>
                      </m:sSub>
                    </m:oMath>
                  </m:oMathPara>
                </a14:m>
                <a:endParaRPr lang="en-GB" sz="2000" b="1" dirty="0">
                  <a:solidFill>
                    <a:srgbClr val="FFFF00"/>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6674660" y="789333"/>
                <a:ext cx="528670" cy="400110"/>
              </a:xfrm>
              <a:prstGeom prst="rect">
                <a:avLst/>
              </a:prstGeom>
              <a:blipFill rotWithShape="0">
                <a:blip r:embed="rId6"/>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6783705" y="3038445"/>
                <a:ext cx="528670"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2000" b="1" i="1" smtClean="0">
                              <a:solidFill>
                                <a:srgbClr val="00EA1C"/>
                              </a:solidFill>
                              <a:latin typeface="Cambria Math" panose="02040503050406030204" pitchFamily="18" charset="0"/>
                            </a:rPr>
                          </m:ctrlPr>
                        </m:sSubPr>
                        <m:e>
                          <m:r>
                            <a:rPr lang="en-US" sz="2000" b="1" i="1" smtClean="0">
                              <a:solidFill>
                                <a:srgbClr val="00EA1C"/>
                              </a:solidFill>
                              <a:latin typeface="Cambria Math" panose="02040503050406030204" pitchFamily="18" charset="0"/>
                            </a:rPr>
                            <m:t>𝒙</m:t>
                          </m:r>
                        </m:e>
                        <m:sub>
                          <m:r>
                            <a:rPr lang="en-US" sz="2000" b="1" i="1">
                              <a:solidFill>
                                <a:srgbClr val="00EA1C"/>
                              </a:solidFill>
                              <a:latin typeface="Cambria Math"/>
                            </a:rPr>
                            <m:t>𝟎</m:t>
                          </m:r>
                        </m:sub>
                      </m:sSub>
                    </m:oMath>
                  </m:oMathPara>
                </a14:m>
                <a:endParaRPr lang="en-GB" sz="2000" b="1" dirty="0">
                  <a:solidFill>
                    <a:srgbClr val="00EA1C"/>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6783705" y="3038445"/>
                <a:ext cx="528670" cy="400110"/>
              </a:xfrm>
              <a:prstGeom prst="rect">
                <a:avLst/>
              </a:prstGeom>
              <a:blipFill rotWithShape="0">
                <a:blip r:embed="rId7"/>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5338730" y="3438555"/>
                <a:ext cx="528670"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2000" b="1" i="1" smtClean="0">
                              <a:solidFill>
                                <a:srgbClr val="0000F6"/>
                              </a:solidFill>
                              <a:latin typeface="Cambria Math" panose="02040503050406030204" pitchFamily="18" charset="0"/>
                            </a:rPr>
                          </m:ctrlPr>
                        </m:sSubPr>
                        <m:e>
                          <m:r>
                            <a:rPr lang="en-US" sz="2000" b="1" i="1" smtClean="0">
                              <a:solidFill>
                                <a:srgbClr val="0000F6"/>
                              </a:solidFill>
                              <a:latin typeface="Cambria Math" panose="02040503050406030204" pitchFamily="18" charset="0"/>
                            </a:rPr>
                            <m:t>𝒙</m:t>
                          </m:r>
                        </m:e>
                        <m:sub>
                          <m:r>
                            <a:rPr lang="en-US" sz="2000" b="1" i="1">
                              <a:solidFill>
                                <a:srgbClr val="0000F6"/>
                              </a:solidFill>
                              <a:latin typeface="Cambria Math"/>
                            </a:rPr>
                            <m:t>𝟎</m:t>
                          </m:r>
                        </m:sub>
                      </m:sSub>
                    </m:oMath>
                  </m:oMathPara>
                </a14:m>
                <a:endParaRPr lang="en-GB" sz="2000" b="1" dirty="0">
                  <a:solidFill>
                    <a:srgbClr val="0000F6"/>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5338730" y="3438555"/>
                <a:ext cx="528670" cy="400110"/>
              </a:xfrm>
              <a:prstGeom prst="rect">
                <a:avLst/>
              </a:prstGeom>
              <a:blipFill rotWithShape="0">
                <a:blip r:embed="rId8"/>
                <a:stretch>
                  <a:fillRect b="-4545"/>
                </a:stretch>
              </a:blipFill>
            </p:spPr>
            <p:txBody>
              <a:bodyPr/>
              <a:lstStyle/>
              <a:p>
                <a:r>
                  <a:rPr lang="en-US">
                    <a:noFill/>
                  </a:rPr>
                  <a:t> </a:t>
                </a:r>
              </a:p>
            </p:txBody>
          </p:sp>
        </mc:Fallback>
      </mc:AlternateContent>
      <p:sp>
        <p:nvSpPr>
          <p:cNvPr id="9" name="Rectangle 8"/>
          <p:cNvSpPr/>
          <p:nvPr/>
        </p:nvSpPr>
        <p:spPr>
          <a:xfrm>
            <a:off x="5410200" y="748602"/>
            <a:ext cx="1809750" cy="3095087"/>
          </a:xfrm>
          <a:prstGeom prst="rect">
            <a:avLst/>
          </a:prstGeom>
          <a:noFill/>
          <a:ln w="76200">
            <a:solidFill>
              <a:srgbClr val="81C9F0"/>
            </a:solidFill>
            <a:prstDash val="sysDash"/>
          </a:ln>
        </p:spPr>
        <p:style>
          <a:lnRef idx="1">
            <a:schemeClr val="accent1"/>
          </a:lnRef>
          <a:fillRef idx="3">
            <a:schemeClr val="accent1"/>
          </a:fillRef>
          <a:effectRef idx="2">
            <a:schemeClr val="accent1"/>
          </a:effectRef>
          <a:fontRef idx="minor">
            <a:schemeClr val="lt1"/>
          </a:fontRef>
        </p:style>
        <p:txBody>
          <a:bodyPr rtlCol="0" anchor="t"/>
          <a:lstStyle/>
          <a:p>
            <a:r>
              <a:rPr lang="en-US" sz="1400" dirty="0" smtClean="0">
                <a:solidFill>
                  <a:srgbClr val="81C9F0"/>
                </a:solidFill>
                <a:latin typeface="Georgia" panose="02040502050405020303" pitchFamily="18" charset="0"/>
              </a:rPr>
              <a:t>Burn-in </a:t>
            </a:r>
          </a:p>
          <a:p>
            <a:r>
              <a:rPr lang="en-US" sz="1400" dirty="0" smtClean="0">
                <a:solidFill>
                  <a:srgbClr val="81C9F0"/>
                </a:solidFill>
                <a:latin typeface="Georgia" panose="02040502050405020303" pitchFamily="18" charset="0"/>
              </a:rPr>
              <a:t>area</a:t>
            </a:r>
            <a:endParaRPr lang="en-GB" sz="1400" dirty="0">
              <a:solidFill>
                <a:srgbClr val="81C9F0"/>
              </a:solidFill>
              <a:latin typeface="Georgia" panose="02040502050405020303" pitchFamily="18" charset="0"/>
            </a:endParaRPr>
          </a:p>
        </p:txBody>
      </p:sp>
      <p:sp>
        <p:nvSpPr>
          <p:cNvPr id="10" name="Rectangle 9"/>
          <p:cNvSpPr/>
          <p:nvPr/>
        </p:nvSpPr>
        <p:spPr>
          <a:xfrm>
            <a:off x="3983880" y="1076325"/>
            <a:ext cx="1273920" cy="2200305"/>
          </a:xfrm>
          <a:prstGeom prst="rect">
            <a:avLst/>
          </a:prstGeom>
          <a:noFill/>
          <a:ln w="76200">
            <a:solidFill>
              <a:srgbClr val="81C9F0"/>
            </a:solidFill>
            <a:prstDash val="sysDash"/>
          </a:ln>
        </p:spPr>
        <p:style>
          <a:lnRef idx="1">
            <a:schemeClr val="accent1"/>
          </a:lnRef>
          <a:fillRef idx="3">
            <a:schemeClr val="accent1"/>
          </a:fillRef>
          <a:effectRef idx="2">
            <a:schemeClr val="accent1"/>
          </a:effectRef>
          <a:fontRef idx="minor">
            <a:schemeClr val="lt1"/>
          </a:fontRef>
        </p:style>
        <p:txBody>
          <a:bodyPr rtlCol="0" anchor="b"/>
          <a:lstStyle/>
          <a:p>
            <a:r>
              <a:rPr lang="en-US" sz="1400" dirty="0" smtClean="0">
                <a:solidFill>
                  <a:srgbClr val="81C9F0"/>
                </a:solidFill>
                <a:latin typeface="Georgia" panose="02040502050405020303" pitchFamily="18" charset="0"/>
              </a:rPr>
              <a:t>Equilibrium</a:t>
            </a:r>
            <a:endParaRPr lang="en-GB" sz="1400" dirty="0">
              <a:solidFill>
                <a:srgbClr val="81C9F0"/>
              </a:solidFill>
              <a:latin typeface="Georgia" panose="02040502050405020303" pitchFamily="18" charset="0"/>
            </a:endParaRPr>
          </a:p>
        </p:txBody>
      </p:sp>
      <p:sp>
        <p:nvSpPr>
          <p:cNvPr id="11" name="Slide Number Placeholder 10"/>
          <p:cNvSpPr>
            <a:spLocks noGrp="1"/>
          </p:cNvSpPr>
          <p:nvPr>
            <p:ph type="sldNum" sz="quarter" idx="10"/>
          </p:nvPr>
        </p:nvSpPr>
        <p:spPr/>
        <p:txBody>
          <a:bodyPr/>
          <a:lstStyle/>
          <a:p>
            <a:fld id="{FF1FF72B-FD9A-47D5-8BF7-3039EF6E51FB}" type="slidenum">
              <a:rPr lang="en-US" smtClean="0"/>
              <a:t>5</a:t>
            </a:fld>
            <a:endParaRPr lang="en-US"/>
          </a:p>
        </p:txBody>
      </p:sp>
    </p:spTree>
    <p:extLst>
      <p:ext uri="{BB962C8B-B14F-4D97-AF65-F5344CB8AC3E}">
        <p14:creationId xmlns:p14="http://schemas.microsoft.com/office/powerpoint/2010/main" val="16430806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Metropolis-Hastings Algorithm</a:t>
            </a:r>
            <a:endParaRPr lang="en-US" dirty="0"/>
          </a:p>
        </p:txBody>
      </p:sp>
    </p:spTree>
    <p:extLst>
      <p:ext uri="{BB962C8B-B14F-4D97-AF65-F5344CB8AC3E}">
        <p14:creationId xmlns:p14="http://schemas.microsoft.com/office/powerpoint/2010/main" val="10530596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p:cNvSpPr>
                <a:spLocks noGrp="1"/>
              </p:cNvSpPr>
              <p:nvPr>
                <p:ph type="body" idx="1"/>
              </p:nvPr>
            </p:nvSpPr>
            <p:spPr>
              <a:xfrm>
                <a:off x="279400" y="762000"/>
                <a:ext cx="7112000" cy="3352800"/>
              </a:xfrm>
            </p:spPr>
            <p:txBody>
              <a:bodyPr/>
              <a:lstStyle/>
              <a:p>
                <a:pPr>
                  <a:lnSpc>
                    <a:spcPct val="100000"/>
                  </a:lnSpc>
                </a:pPr>
                <a:r>
                  <a:rPr lang="en-US" dirty="0" smtClean="0"/>
                  <a:t>Goal: Random walk according to a desired function </a:t>
                </a:r>
                <a14:m>
                  <m:oMath xmlns:m="http://schemas.openxmlformats.org/officeDocument/2006/math">
                    <m:r>
                      <a:rPr lang="en-US" b="0" i="1" smtClean="0">
                        <a:latin typeface="Cambria Math"/>
                        <a:ea typeface="Cambria Math"/>
                      </a:rPr>
                      <m:t>𝑓</m:t>
                    </m:r>
                  </m:oMath>
                </a14:m>
                <a:endParaRPr lang="en-US" dirty="0" smtClean="0"/>
              </a:p>
              <a:p>
                <a:pPr>
                  <a:lnSpc>
                    <a:spcPct val="100000"/>
                  </a:lnSpc>
                </a:pPr>
                <a:r>
                  <a:rPr lang="en-US" dirty="0" smtClean="0"/>
                  <a:t>Define conditional rejection sampling probability</a:t>
                </a:r>
              </a:p>
              <a:p>
                <a:pPr marL="0" indent="0" algn="ctr">
                  <a:lnSpc>
                    <a:spcPct val="100000"/>
                  </a:lnSpc>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b="0" i="1" smtClean="0">
                              <a:latin typeface="Cambria Math"/>
                            </a:rPr>
                            <m:t>𝑎</m:t>
                          </m:r>
                        </m:e>
                        <m:sub>
                          <m:r>
                            <a:rPr lang="en-US" i="1">
                              <a:latin typeface="Cambria Math"/>
                            </a:rPr>
                            <m:t>𝑖</m:t>
                          </m:r>
                          <m:r>
                            <a:rPr lang="en-US" i="1">
                              <a:latin typeface="Cambria Math"/>
                              <a:ea typeface="Cambria Math"/>
                            </a:rPr>
                            <m:t>→</m:t>
                          </m:r>
                          <m:r>
                            <a:rPr lang="en-US" i="1">
                              <a:latin typeface="Cambria Math"/>
                              <a:ea typeface="Cambria Math"/>
                            </a:rPr>
                            <m:t>𝑗</m:t>
                          </m:r>
                        </m:sub>
                      </m:sSub>
                      <m:r>
                        <a:rPr lang="en-US" i="1">
                          <a:latin typeface="Cambria Math"/>
                        </a:rPr>
                        <m:t>=</m:t>
                      </m:r>
                      <m:f>
                        <m:fPr>
                          <m:ctrlPr>
                            <a:rPr lang="en-US" i="1">
                              <a:latin typeface="Cambria Math" panose="02040503050406030204" pitchFamily="18" charset="0"/>
                            </a:rPr>
                          </m:ctrlPr>
                        </m:fPr>
                        <m:num>
                          <m:r>
                            <a:rPr lang="en-US" b="0" i="1" smtClean="0">
                              <a:latin typeface="Cambria Math" panose="02040503050406030204" pitchFamily="18" charset="0"/>
                            </a:rPr>
                            <m:t>𝑓</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𝑗</m:t>
                                  </m:r>
                                </m:sub>
                              </m:sSub>
                            </m:e>
                          </m:d>
                        </m:num>
                        <m:den>
                          <m:r>
                            <a:rPr lang="en-US" b="0" i="1" smtClean="0">
                              <a:latin typeface="Cambria Math" panose="02040503050406030204" pitchFamily="18" charset="0"/>
                            </a:rPr>
                            <m:t>𝑓</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e>
                          </m:d>
                        </m:den>
                      </m:f>
                      <m:r>
                        <a:rPr lang="en-US" b="0" i="1" smtClean="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a:rPr>
                                <m:t>𝑓</m:t>
                              </m:r>
                            </m:e>
                            <m:sub>
                              <m:r>
                                <a:rPr lang="en-US" i="1">
                                  <a:latin typeface="Cambria Math"/>
                                </a:rPr>
                                <m:t>𝑗</m:t>
                              </m:r>
                            </m:sub>
                          </m:sSub>
                        </m:num>
                        <m:den>
                          <m:sSub>
                            <m:sSubPr>
                              <m:ctrlPr>
                                <a:rPr lang="en-US" i="1">
                                  <a:latin typeface="Cambria Math" panose="02040503050406030204" pitchFamily="18" charset="0"/>
                                </a:rPr>
                              </m:ctrlPr>
                            </m:sSubPr>
                            <m:e>
                              <m:r>
                                <a:rPr lang="en-US" i="1">
                                  <a:latin typeface="Cambria Math"/>
                                </a:rPr>
                                <m:t>𝑓</m:t>
                              </m:r>
                            </m:e>
                            <m:sub>
                              <m:r>
                                <a:rPr lang="en-US" i="1">
                                  <a:latin typeface="Cambria Math"/>
                                </a:rPr>
                                <m:t>𝑖</m:t>
                              </m:r>
                            </m:sub>
                          </m:sSub>
                        </m:den>
                      </m:f>
                    </m:oMath>
                  </m:oMathPara>
                </a14:m>
                <a:endParaRPr lang="en-US" dirty="0" smtClean="0"/>
              </a:p>
              <a:p>
                <a:pPr lvl="1">
                  <a:lnSpc>
                    <a:spcPct val="100000"/>
                  </a:lnSpc>
                </a:pPr>
                <a14:m>
                  <m:oMath xmlns:m="http://schemas.openxmlformats.org/officeDocument/2006/math">
                    <m:sSub>
                      <m:sSubPr>
                        <m:ctrlPr>
                          <a:rPr lang="en-US" i="1">
                            <a:latin typeface="Cambria Math" panose="02040503050406030204" pitchFamily="18" charset="0"/>
                          </a:rPr>
                        </m:ctrlPr>
                      </m:sSubPr>
                      <m:e>
                        <m:r>
                          <a:rPr lang="en-US" i="1">
                            <a:latin typeface="Cambria Math"/>
                          </a:rPr>
                          <m:t>𝑎</m:t>
                        </m:r>
                      </m:e>
                      <m:sub>
                        <m:r>
                          <a:rPr lang="en-US" i="1">
                            <a:latin typeface="Cambria Math"/>
                          </a:rPr>
                          <m:t>𝑖</m:t>
                        </m:r>
                        <m:r>
                          <a:rPr lang="en-US" i="1">
                            <a:latin typeface="Cambria Math"/>
                            <a:ea typeface="Cambria Math"/>
                          </a:rPr>
                          <m:t>→</m:t>
                        </m:r>
                        <m:r>
                          <a:rPr lang="en-US" i="1">
                            <a:latin typeface="Cambria Math"/>
                            <a:ea typeface="Cambria Math"/>
                          </a:rPr>
                          <m:t>𝑗</m:t>
                        </m:r>
                      </m:sub>
                    </m:sSub>
                  </m:oMath>
                </a14:m>
                <a:r>
                  <a:rPr lang="en-US" dirty="0" smtClean="0"/>
                  <a:t> is </a:t>
                </a:r>
                <a:r>
                  <a:rPr lang="en-US" i="1" dirty="0" smtClean="0"/>
                  <a:t>acceptance probability </a:t>
                </a:r>
                <a:r>
                  <a:rPr lang="en-US" dirty="0"/>
                  <a:t>at state </a:t>
                </a:r>
                <a14:m>
                  <m:oMath xmlns:m="http://schemas.openxmlformats.org/officeDocument/2006/math">
                    <m:r>
                      <a:rPr lang="en-US" i="1">
                        <a:latin typeface="Cambria Math"/>
                      </a:rPr>
                      <m:t>𝑖</m:t>
                    </m:r>
                    <m:r>
                      <a:rPr lang="en-US" i="1">
                        <a:latin typeface="Cambria Math"/>
                      </a:rPr>
                      <m:t> </m:t>
                    </m:r>
                  </m:oMath>
                </a14:m>
                <a:r>
                  <a:rPr lang="en-US" dirty="0" smtClean="0"/>
                  <a:t>for proposal state </a:t>
                </a:r>
                <a14:m>
                  <m:oMath xmlns:m="http://schemas.openxmlformats.org/officeDocument/2006/math">
                    <m:r>
                      <a:rPr lang="en-US" sz="1400" i="1">
                        <a:latin typeface="Cambria Math"/>
                        <a:ea typeface="Cambria Math"/>
                      </a:rPr>
                      <m:t>𝑗</m:t>
                    </m:r>
                  </m:oMath>
                </a14:m>
                <a:endParaRPr lang="en-US" sz="1400" dirty="0" smtClean="0">
                  <a:ea typeface="Cambria Math"/>
                </a:endParaRPr>
              </a:p>
              <a:p>
                <a:pPr>
                  <a:lnSpc>
                    <a:spcPct val="100000"/>
                  </a:lnSpc>
                </a:pPr>
                <a:r>
                  <a:rPr lang="en-US" dirty="0" smtClean="0"/>
                  <a:t>Detailed balance is affected as </a:t>
                </a:r>
                <a14:m>
                  <m:oMath xmlns:m="http://schemas.openxmlformats.org/officeDocument/2006/math">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𝑎</m:t>
                        </m:r>
                      </m:e>
                      <m:sub>
                        <m:r>
                          <a:rPr lang="en-US" b="0" i="1" smtClean="0">
                            <a:solidFill>
                              <a:srgbClr val="FF0000"/>
                            </a:solidFill>
                            <a:latin typeface="Cambria Math" panose="02040503050406030204" pitchFamily="18" charset="0"/>
                          </a:rPr>
                          <m:t>𝑖</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𝑗</m:t>
                        </m:r>
                      </m:sub>
                    </m:sSub>
                    <m:sSub>
                      <m:sSubPr>
                        <m:ctrlPr>
                          <a:rPr lang="en-US" i="1">
                            <a:latin typeface="Cambria Math" panose="02040503050406030204" pitchFamily="18" charset="0"/>
                          </a:rPr>
                        </m:ctrlPr>
                      </m:sSubPr>
                      <m:e>
                        <m:r>
                          <a:rPr lang="en-US" b="0" i="1" smtClean="0">
                            <a:latin typeface="Cambria Math" panose="02040503050406030204" pitchFamily="18" charset="0"/>
                          </a:rPr>
                          <m:t>𝑃</m:t>
                        </m:r>
                      </m:e>
                      <m:sub>
                        <m:r>
                          <a:rPr lang="en-US" i="1">
                            <a:latin typeface="Cambria Math"/>
                          </a:rPr>
                          <m:t>𝑖</m:t>
                        </m:r>
                        <m:r>
                          <a:rPr lang="en-US" i="1">
                            <a:latin typeface="Cambria Math"/>
                            <a:ea typeface="Cambria Math"/>
                          </a:rPr>
                          <m:t>→</m:t>
                        </m:r>
                        <m:r>
                          <a:rPr lang="en-US" i="1">
                            <a:latin typeface="Cambria Math"/>
                          </a:rPr>
                          <m:t>𝑗</m:t>
                        </m:r>
                      </m:sub>
                    </m:sSub>
                    <m:r>
                      <a:rPr lang="en-US" i="1">
                        <a:latin typeface="Cambria Math"/>
                      </a:rPr>
                      <m:t>=</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𝑎</m:t>
                        </m:r>
                      </m:e>
                      <m:sub>
                        <m:r>
                          <a:rPr lang="en-US" b="0" i="1" smtClean="0">
                            <a:solidFill>
                              <a:srgbClr val="FF0000"/>
                            </a:solidFill>
                            <a:latin typeface="Cambria Math" panose="02040503050406030204" pitchFamily="18" charset="0"/>
                          </a:rPr>
                          <m:t>𝑗</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𝑖</m:t>
                        </m:r>
                      </m:sub>
                    </m:sSub>
                    <m:sSub>
                      <m:sSubPr>
                        <m:ctrlPr>
                          <a:rPr lang="en-US" i="1">
                            <a:latin typeface="Cambria Math" panose="02040503050406030204" pitchFamily="18" charset="0"/>
                          </a:rPr>
                        </m:ctrlPr>
                      </m:sSubPr>
                      <m:e>
                        <m:r>
                          <a:rPr lang="en-US" b="0" i="1" smtClean="0">
                            <a:latin typeface="Cambria Math" panose="02040503050406030204" pitchFamily="18" charset="0"/>
                          </a:rPr>
                          <m:t>𝑃</m:t>
                        </m:r>
                      </m:e>
                      <m:sub>
                        <m:r>
                          <a:rPr lang="en-US" i="1">
                            <a:latin typeface="Cambria Math"/>
                          </a:rPr>
                          <m:t>𝑗</m:t>
                        </m:r>
                        <m:r>
                          <a:rPr lang="en-US" i="1">
                            <a:latin typeface="Cambria Math"/>
                            <a:ea typeface="Cambria Math"/>
                          </a:rPr>
                          <m:t>→</m:t>
                        </m:r>
                        <m:r>
                          <a:rPr lang="en-US" i="1">
                            <a:latin typeface="Cambria Math"/>
                            <a:ea typeface="Cambria Math"/>
                          </a:rPr>
                          <m:t>𝑖</m:t>
                        </m:r>
                      </m:sub>
                    </m:sSub>
                  </m:oMath>
                </a14:m>
                <a:r>
                  <a:rPr lang="en-US" dirty="0"/>
                  <a:t> </a:t>
                </a:r>
                <a:endParaRPr lang="en-US" dirty="0" smtClean="0"/>
              </a:p>
              <a:p>
                <a:pPr>
                  <a:lnSpc>
                    <a:spcPct val="100000"/>
                  </a:lnSpc>
                </a:pPr>
                <a:r>
                  <a:rPr lang="en-US" dirty="0"/>
                  <a:t>Posterior distribution is then proportional to </a:t>
                </a:r>
                <a14:m>
                  <m:oMath xmlns:m="http://schemas.openxmlformats.org/officeDocument/2006/math">
                    <m:r>
                      <a:rPr lang="en-US" i="1">
                        <a:latin typeface="Cambria Math"/>
                        <a:ea typeface="Cambria Math"/>
                      </a:rPr>
                      <m:t>𝑓</m:t>
                    </m:r>
                  </m:oMath>
                </a14:m>
                <a:endParaRPr lang="en-US" dirty="0"/>
              </a:p>
              <a:p>
                <a:pPr lvl="1">
                  <a:lnSpc>
                    <a:spcPct val="100000"/>
                  </a:lnSpc>
                </a:pPr>
                <a:r>
                  <a:rPr lang="en-US" dirty="0">
                    <a:latin typeface="Georgia" panose="02040502050405020303" pitchFamily="18" charset="0"/>
                  </a:rPr>
                  <a:t>Accurate to a scaling factor = normalization </a:t>
                </a:r>
                <a:r>
                  <a:rPr lang="en-US" dirty="0" smtClean="0">
                    <a:latin typeface="Georgia" panose="02040502050405020303" pitchFamily="18" charset="0"/>
                  </a:rPr>
                  <a:t>constant</a:t>
                </a:r>
                <a:endParaRPr lang="en-US" sz="1800" dirty="0">
                  <a:latin typeface="Georgia" panose="02040502050405020303" pitchFamily="18" charset="0"/>
                </a:endParaRPr>
              </a:p>
            </p:txBody>
          </p:sp>
        </mc:Choice>
        <mc:Fallback xmlns="">
          <p:sp>
            <p:nvSpPr>
              <p:cNvPr id="2" name="Text Placeholder 1"/>
              <p:cNvSpPr>
                <a:spLocks noGrp="1" noRot="1" noChangeAspect="1" noMove="1" noResize="1" noEditPoints="1" noAdjustHandles="1" noChangeArrowheads="1" noChangeShapeType="1" noTextEdit="1"/>
              </p:cNvSpPr>
              <p:nvPr>
                <p:ph type="body" idx="1"/>
              </p:nvPr>
            </p:nvSpPr>
            <p:spPr>
              <a:xfrm>
                <a:off x="279400" y="762000"/>
                <a:ext cx="7112000" cy="3352800"/>
              </a:xfrm>
              <a:blipFill rotWithShape="0">
                <a:blip r:embed="rId3"/>
                <a:stretch>
                  <a:fillRect l="-771" t="-909"/>
                </a:stretch>
              </a:blipFill>
            </p:spPr>
            <p:txBody>
              <a:bodyPr/>
              <a:lstStyle/>
              <a:p>
                <a:r>
                  <a:rPr lang="en-US">
                    <a:noFill/>
                  </a:rPr>
                  <a:t> </a:t>
                </a:r>
              </a:p>
            </p:txBody>
          </p:sp>
        </mc:Fallback>
      </mc:AlternateContent>
      <p:sp>
        <p:nvSpPr>
          <p:cNvPr id="3" name="Title 2"/>
          <p:cNvSpPr>
            <a:spLocks noGrp="1"/>
          </p:cNvSpPr>
          <p:nvPr>
            <p:ph type="title"/>
          </p:nvPr>
        </p:nvSpPr>
        <p:spPr>
          <a:xfrm>
            <a:off x="76200" y="152400"/>
            <a:ext cx="6248400" cy="430326"/>
          </a:xfrm>
        </p:spPr>
        <p:txBody>
          <a:bodyPr/>
          <a:lstStyle/>
          <a:p>
            <a:r>
              <a:rPr lang="en-US" dirty="0" smtClean="0"/>
              <a:t>Metropolis-Hastings (MH) Algorithm</a:t>
            </a:r>
            <a:endParaRPr lang="en-GB" dirty="0"/>
          </a:p>
        </p:txBody>
      </p:sp>
      <p:sp>
        <p:nvSpPr>
          <p:cNvPr id="4" name="Slide Number Placeholder 3"/>
          <p:cNvSpPr>
            <a:spLocks noGrp="1"/>
          </p:cNvSpPr>
          <p:nvPr>
            <p:ph type="sldNum" sz="quarter" idx="10"/>
          </p:nvPr>
        </p:nvSpPr>
        <p:spPr/>
        <p:txBody>
          <a:bodyPr/>
          <a:lstStyle/>
          <a:p>
            <a:fld id="{FF1FF72B-FD9A-47D5-8BF7-3039EF6E51FB}" type="slidenum">
              <a:rPr lang="en-US" smtClean="0"/>
              <a:t>7</a:t>
            </a:fld>
            <a:endParaRPr lang="en-US"/>
          </a:p>
        </p:txBody>
      </p:sp>
    </p:spTree>
    <p:extLst>
      <p:ext uri="{BB962C8B-B14F-4D97-AF65-F5344CB8AC3E}">
        <p14:creationId xmlns:p14="http://schemas.microsoft.com/office/powerpoint/2010/main" val="11359092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Metropolis-Hastings: Example</a:t>
            </a:r>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81100" y="1230311"/>
            <a:ext cx="4953000" cy="2786063"/>
          </a:xfrm>
          <a:prstGeom prst="rect">
            <a:avLst/>
          </a:prstGeom>
        </p:spPr>
      </p:pic>
      <mc:AlternateContent xmlns:mc="http://schemas.openxmlformats.org/markup-compatibility/2006" xmlns:a14="http://schemas.microsoft.com/office/drawing/2010/main">
        <mc:Choice Requires="a14">
          <p:sp>
            <p:nvSpPr>
              <p:cNvPr id="7" name="TextBox 6"/>
              <p:cNvSpPr txBox="1"/>
              <p:nvPr/>
            </p:nvSpPr>
            <p:spPr bwMode="auto">
              <a:xfrm>
                <a:off x="4038600" y="913757"/>
                <a:ext cx="488595" cy="38164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lIns="73152" tIns="36576" rIns="73152" bIns="36576" rtlCol="0">
                <a:spAutoFit/>
              </a:bodyPr>
              <a:lstStyle/>
              <a:p>
                <a:pPr eaLnBrk="1" hangingPunct="1">
                  <a:spcBef>
                    <a:spcPct val="50000"/>
                  </a:spcBef>
                </a:pPr>
                <a14:m>
                  <m:oMathPara xmlns:m="http://schemas.openxmlformats.org/officeDocument/2006/math">
                    <m:oMathParaPr>
                      <m:jc m:val="centerGroup"/>
                    </m:oMathParaPr>
                    <m:oMath xmlns:m="http://schemas.openxmlformats.org/officeDocument/2006/math">
                      <m:sSub>
                        <m:sSubPr>
                          <m:ctrlPr>
                            <a:rPr lang="en-GB" sz="2000" b="1" i="1" smtClean="0">
                              <a:solidFill>
                                <a:schemeClr val="bg2"/>
                              </a:solidFill>
                              <a:effectLst>
                                <a:outerShdw blurRad="50800" dist="38100" dir="2700000" algn="tl" rotWithShape="0">
                                  <a:schemeClr val="accent4">
                                    <a:alpha val="43000"/>
                                  </a:schemeClr>
                                </a:outerShdw>
                              </a:effectLst>
                              <a:latin typeface="Cambria Math" panose="02040503050406030204" pitchFamily="18" charset="0"/>
                            </a:rPr>
                          </m:ctrlPr>
                        </m:sSubPr>
                        <m:e>
                          <m:r>
                            <a:rPr lang="en-US" sz="2000" b="1" i="1" smtClean="0">
                              <a:solidFill>
                                <a:schemeClr val="bg2"/>
                              </a:solidFill>
                              <a:effectLst>
                                <a:outerShdw blurRad="50800" dist="38100" dir="2700000" algn="tl" rotWithShape="0">
                                  <a:schemeClr val="accent4">
                                    <a:alpha val="43000"/>
                                  </a:schemeClr>
                                </a:outerShdw>
                              </a:effectLst>
                              <a:latin typeface="Cambria Math"/>
                            </a:rPr>
                            <m:t>𝒙</m:t>
                          </m:r>
                        </m:e>
                        <m:sub>
                          <m:r>
                            <a:rPr lang="en-US" sz="2000" b="1" i="1" smtClean="0">
                              <a:solidFill>
                                <a:schemeClr val="bg2"/>
                              </a:solidFill>
                              <a:effectLst>
                                <a:outerShdw blurRad="50800" dist="38100" dir="2700000" algn="tl" rotWithShape="0">
                                  <a:schemeClr val="accent4">
                                    <a:alpha val="43000"/>
                                  </a:schemeClr>
                                </a:outerShdw>
                              </a:effectLst>
                              <a:latin typeface="Cambria Math"/>
                            </a:rPr>
                            <m:t>𝟎</m:t>
                          </m:r>
                        </m:sub>
                      </m:sSub>
                    </m:oMath>
                  </m:oMathPara>
                </a14:m>
                <a:endParaRPr lang="en-GB" sz="2000" b="1" dirty="0">
                  <a:solidFill>
                    <a:schemeClr val="bg2"/>
                  </a:solidFill>
                  <a:effectLst>
                    <a:outerShdw blurRad="50800" dist="38100" dir="2700000" algn="tl" rotWithShape="0">
                      <a:schemeClr val="accent4">
                        <a:alpha val="43000"/>
                      </a:schemeClr>
                    </a:outerShdw>
                  </a:effectLst>
                  <a:latin typeface="Arial Bold" charset="0"/>
                </a:endParaRPr>
              </a:p>
            </p:txBody>
          </p:sp>
        </mc:Choice>
        <mc:Fallback xmlns="">
          <p:sp>
            <p:nvSpPr>
              <p:cNvPr id="7" name="TextBox 6"/>
              <p:cNvSpPr txBox="1">
                <a:spLocks noRot="1" noChangeAspect="1" noMove="1" noResize="1" noEditPoints="1" noAdjustHandles="1" noChangeArrowheads="1" noChangeShapeType="1" noTextEdit="1"/>
              </p:cNvSpPr>
              <p:nvPr/>
            </p:nvSpPr>
            <p:spPr bwMode="auto">
              <a:xfrm>
                <a:off x="4038600" y="913757"/>
                <a:ext cx="488595" cy="381643"/>
              </a:xfrm>
              <a:prstGeom prst="rect">
                <a:avLst/>
              </a:prstGeom>
              <a:blipFill rotWithShape="1">
                <a:blip r:embed="rId4"/>
                <a:stretch>
                  <a:fillRect b="-1428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2" name="Slide Number Placeholder 1"/>
          <p:cNvSpPr>
            <a:spLocks noGrp="1"/>
          </p:cNvSpPr>
          <p:nvPr>
            <p:ph type="sldNum" sz="quarter" idx="10"/>
          </p:nvPr>
        </p:nvSpPr>
        <p:spPr/>
        <p:txBody>
          <a:bodyPr/>
          <a:lstStyle/>
          <a:p>
            <a:fld id="{FF1FF72B-FD9A-47D5-8BF7-3039EF6E51FB}" type="slidenum">
              <a:rPr lang="en-US" smtClean="0"/>
              <a:t>8</a:t>
            </a:fld>
            <a:endParaRPr lang="en-US"/>
          </a:p>
        </p:txBody>
      </p:sp>
    </p:spTree>
    <p:extLst>
      <p:ext uri="{BB962C8B-B14F-4D97-AF65-F5344CB8AC3E}">
        <p14:creationId xmlns:p14="http://schemas.microsoft.com/office/powerpoint/2010/main" val="3419953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Metropolis-Hastings: Example</a:t>
            </a:r>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81100" y="1230311"/>
            <a:ext cx="4953000" cy="2786062"/>
          </a:xfrm>
          <a:prstGeom prst="rect">
            <a:avLst/>
          </a:prstGeom>
        </p:spPr>
      </p:pic>
      <mc:AlternateContent xmlns:mc="http://schemas.openxmlformats.org/markup-compatibility/2006" xmlns:a14="http://schemas.microsoft.com/office/drawing/2010/main">
        <mc:Choice Requires="a14">
          <p:sp>
            <p:nvSpPr>
              <p:cNvPr id="5" name="TextBox 4"/>
              <p:cNvSpPr txBox="1"/>
              <p:nvPr/>
            </p:nvSpPr>
            <p:spPr bwMode="auto">
              <a:xfrm>
                <a:off x="3124200" y="914400"/>
                <a:ext cx="488595" cy="38164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lIns="73152" tIns="36576" rIns="73152" bIns="36576" rtlCol="0">
                <a:spAutoFit/>
              </a:bodyPr>
              <a:lstStyle/>
              <a:p>
                <a:pPr eaLnBrk="1" hangingPunct="1">
                  <a:spcBef>
                    <a:spcPct val="50000"/>
                  </a:spcBef>
                </a:pPr>
                <a14:m>
                  <m:oMathPara xmlns:m="http://schemas.openxmlformats.org/officeDocument/2006/math">
                    <m:oMathParaPr>
                      <m:jc m:val="centerGroup"/>
                    </m:oMathParaPr>
                    <m:oMath xmlns:m="http://schemas.openxmlformats.org/officeDocument/2006/math">
                      <m:sSub>
                        <m:sSubPr>
                          <m:ctrlPr>
                            <a:rPr lang="en-GB" sz="2000" b="1" i="1" smtClean="0">
                              <a:solidFill>
                                <a:schemeClr val="bg2"/>
                              </a:solidFill>
                              <a:effectLst>
                                <a:outerShdw blurRad="50800" dist="38100" dir="2700000" algn="tl" rotWithShape="0">
                                  <a:schemeClr val="accent4">
                                    <a:alpha val="43000"/>
                                  </a:schemeClr>
                                </a:outerShdw>
                              </a:effectLst>
                              <a:latin typeface="Cambria Math" panose="02040503050406030204" pitchFamily="18" charset="0"/>
                            </a:rPr>
                          </m:ctrlPr>
                        </m:sSubPr>
                        <m:e>
                          <m:r>
                            <a:rPr lang="en-US" sz="2000" b="1" i="1" smtClean="0">
                              <a:solidFill>
                                <a:schemeClr val="bg2"/>
                              </a:solidFill>
                              <a:effectLst>
                                <a:outerShdw blurRad="50800" dist="38100" dir="2700000" algn="tl" rotWithShape="0">
                                  <a:schemeClr val="accent4">
                                    <a:alpha val="43000"/>
                                  </a:schemeClr>
                                </a:outerShdw>
                              </a:effectLst>
                              <a:latin typeface="Cambria Math"/>
                            </a:rPr>
                            <m:t>𝒙</m:t>
                          </m:r>
                        </m:e>
                        <m:sub>
                          <m:r>
                            <a:rPr lang="en-US" sz="2000" b="1" i="1" smtClean="0">
                              <a:solidFill>
                                <a:schemeClr val="bg2"/>
                              </a:solidFill>
                              <a:effectLst>
                                <a:outerShdw blurRad="50800" dist="38100" dir="2700000" algn="tl" rotWithShape="0">
                                  <a:schemeClr val="accent4">
                                    <a:alpha val="43000"/>
                                  </a:schemeClr>
                                </a:outerShdw>
                              </a:effectLst>
                              <a:latin typeface="Cambria Math"/>
                            </a:rPr>
                            <m:t>𝟏</m:t>
                          </m:r>
                        </m:sub>
                      </m:sSub>
                    </m:oMath>
                  </m:oMathPara>
                </a14:m>
                <a:endParaRPr lang="en-GB" sz="2000" b="1" dirty="0">
                  <a:solidFill>
                    <a:schemeClr val="bg2"/>
                  </a:solidFill>
                  <a:effectLst>
                    <a:outerShdw blurRad="50800" dist="38100" dir="2700000" algn="tl" rotWithShape="0">
                      <a:schemeClr val="accent4">
                        <a:alpha val="43000"/>
                      </a:schemeClr>
                    </a:outerShdw>
                  </a:effectLst>
                  <a:latin typeface="Arial Bold" charset="0"/>
                </a:endParaRPr>
              </a:p>
            </p:txBody>
          </p:sp>
        </mc:Choice>
        <mc:Fallback xmlns="">
          <p:sp>
            <p:nvSpPr>
              <p:cNvPr id="5" name="TextBox 4"/>
              <p:cNvSpPr txBox="1">
                <a:spLocks noRot="1" noChangeAspect="1" noMove="1" noResize="1" noEditPoints="1" noAdjustHandles="1" noChangeArrowheads="1" noChangeShapeType="1" noTextEdit="1"/>
              </p:cNvSpPr>
              <p:nvPr/>
            </p:nvSpPr>
            <p:spPr bwMode="auto">
              <a:xfrm>
                <a:off x="3124200" y="914400"/>
                <a:ext cx="488595" cy="381643"/>
              </a:xfrm>
              <a:prstGeom prst="rect">
                <a:avLst/>
              </a:prstGeom>
              <a:blipFill rotWithShape="1">
                <a:blip r:embed="rId4"/>
                <a:stretch>
                  <a:fillRect b="-1428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12" name="Circular Arrow 11"/>
          <p:cNvSpPr/>
          <p:nvPr/>
        </p:nvSpPr>
        <p:spPr>
          <a:xfrm flipH="1">
            <a:off x="3219450" y="609600"/>
            <a:ext cx="1123950" cy="762000"/>
          </a:xfrm>
          <a:prstGeom prst="circularArrow">
            <a:avLst>
              <a:gd name="adj1" fmla="val 8576"/>
              <a:gd name="adj2" fmla="val 1049885"/>
              <a:gd name="adj3" fmla="val 20457683"/>
              <a:gd name="adj4" fmla="val 10858471"/>
              <a:gd name="adj5" fmla="val 16621"/>
            </a:avLst>
          </a:prstGeom>
          <a:noFill/>
        </p:spPr>
        <p:style>
          <a:lnRef idx="1">
            <a:schemeClr val="dk1"/>
          </a:lnRef>
          <a:fillRef idx="3">
            <a:schemeClr val="dk1"/>
          </a:fillRef>
          <a:effectRef idx="2">
            <a:schemeClr val="dk1"/>
          </a:effectRef>
          <a:fontRef idx="minor">
            <a:schemeClr val="lt1"/>
          </a:fontRef>
        </p:style>
        <p:txBody>
          <a:bodyPr rtlCol="0" anchor="ctr"/>
          <a:lstStyle/>
          <a:p>
            <a:pPr algn="ctr"/>
            <a:endParaRPr lang="en-GB">
              <a:solidFill>
                <a:schemeClr val="tx1"/>
              </a:solidFill>
            </a:endParaRPr>
          </a:p>
        </p:txBody>
      </p:sp>
      <p:cxnSp>
        <p:nvCxnSpPr>
          <p:cNvPr id="4" name="Straight Connector 3"/>
          <p:cNvCxnSpPr/>
          <p:nvPr/>
        </p:nvCxnSpPr>
        <p:spPr>
          <a:xfrm>
            <a:off x="3251135" y="3124200"/>
            <a:ext cx="122316" cy="0"/>
          </a:xfrm>
          <a:prstGeom prst="line">
            <a:avLst/>
          </a:prstGeom>
          <a:ln>
            <a:solidFill>
              <a:schemeClr val="bg2"/>
            </a:solidFill>
          </a:ln>
          <a:effectLst/>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a:off x="4174674" y="3861711"/>
            <a:ext cx="122316" cy="0"/>
          </a:xfrm>
          <a:prstGeom prst="line">
            <a:avLst/>
          </a:prstGeom>
          <a:ln>
            <a:solidFill>
              <a:schemeClr val="bg2"/>
            </a:solidFill>
          </a:ln>
          <a:effectLst/>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bwMode="auto">
              <a:xfrm>
                <a:off x="2450208" y="2906948"/>
                <a:ext cx="884538" cy="38164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lIns="73152" tIns="36576" rIns="73152" bIns="36576" rtlCol="0">
                <a:spAutoFit/>
              </a:bodyPr>
              <a:lstStyle/>
              <a:p>
                <a:pPr eaLnBrk="1" hangingPunct="1">
                  <a:spcBef>
                    <a:spcPct val="50000"/>
                  </a:spcBef>
                </a:pPr>
                <a14:m>
                  <m:oMathPara xmlns:m="http://schemas.openxmlformats.org/officeDocument/2006/math">
                    <m:oMathParaPr>
                      <m:jc m:val="centerGroup"/>
                    </m:oMathParaPr>
                    <m:oMath xmlns:m="http://schemas.openxmlformats.org/officeDocument/2006/math">
                      <m:r>
                        <a:rPr lang="en-GB" sz="2000" b="1" i="1" smtClean="0">
                          <a:solidFill>
                            <a:schemeClr val="bg2"/>
                          </a:solidFill>
                          <a:effectLst>
                            <a:outerShdw blurRad="50800" dist="38100" dir="2700000" algn="tl" rotWithShape="0">
                              <a:schemeClr val="accent4">
                                <a:alpha val="43000"/>
                              </a:schemeClr>
                            </a:outerShdw>
                          </a:effectLst>
                          <a:latin typeface="Cambria Math"/>
                        </a:rPr>
                        <m:t>ℕ</m:t>
                      </m:r>
                      <m:r>
                        <a:rPr lang="en-US" sz="2000" b="1" i="1" smtClean="0">
                          <a:solidFill>
                            <a:schemeClr val="bg2"/>
                          </a:solidFill>
                          <a:effectLst>
                            <a:outerShdw blurRad="50800" dist="38100" dir="2700000" algn="tl" rotWithShape="0">
                              <a:schemeClr val="accent4">
                                <a:alpha val="43000"/>
                              </a:schemeClr>
                            </a:outerShdw>
                          </a:effectLst>
                          <a:latin typeface="Cambria Math"/>
                        </a:rPr>
                        <m:t>(</m:t>
                      </m:r>
                      <m:sSub>
                        <m:sSubPr>
                          <m:ctrlPr>
                            <a:rPr lang="en-GB" sz="2000" b="1" i="1" smtClean="0">
                              <a:solidFill>
                                <a:schemeClr val="bg2"/>
                              </a:solidFill>
                              <a:effectLst>
                                <a:outerShdw blurRad="50800" dist="38100" dir="2700000" algn="tl" rotWithShape="0">
                                  <a:schemeClr val="accent4">
                                    <a:alpha val="43000"/>
                                  </a:schemeClr>
                                </a:outerShdw>
                              </a:effectLst>
                              <a:latin typeface="Cambria Math" panose="02040503050406030204" pitchFamily="18" charset="0"/>
                            </a:rPr>
                          </m:ctrlPr>
                        </m:sSubPr>
                        <m:e>
                          <m:r>
                            <a:rPr lang="en-US" sz="2000" b="1" i="1" smtClean="0">
                              <a:solidFill>
                                <a:schemeClr val="bg2"/>
                              </a:solidFill>
                              <a:effectLst>
                                <a:outerShdw blurRad="50800" dist="38100" dir="2700000" algn="tl" rotWithShape="0">
                                  <a:schemeClr val="accent4">
                                    <a:alpha val="43000"/>
                                  </a:schemeClr>
                                </a:outerShdw>
                              </a:effectLst>
                              <a:latin typeface="Cambria Math"/>
                            </a:rPr>
                            <m:t>𝒙</m:t>
                          </m:r>
                        </m:e>
                        <m:sub>
                          <m:r>
                            <a:rPr lang="en-US" sz="2000" b="1" i="1" smtClean="0">
                              <a:solidFill>
                                <a:schemeClr val="bg2"/>
                              </a:solidFill>
                              <a:effectLst>
                                <a:outerShdw blurRad="50800" dist="38100" dir="2700000" algn="tl" rotWithShape="0">
                                  <a:schemeClr val="accent4">
                                    <a:alpha val="43000"/>
                                  </a:schemeClr>
                                </a:outerShdw>
                              </a:effectLst>
                              <a:latin typeface="Cambria Math"/>
                            </a:rPr>
                            <m:t>𝟏</m:t>
                          </m:r>
                        </m:sub>
                      </m:sSub>
                      <m:r>
                        <a:rPr lang="en-US" sz="2000" b="1" i="1" smtClean="0">
                          <a:solidFill>
                            <a:schemeClr val="bg2"/>
                          </a:solidFill>
                          <a:effectLst>
                            <a:outerShdw blurRad="50800" dist="38100" dir="2700000" algn="tl" rotWithShape="0">
                              <a:schemeClr val="accent4">
                                <a:alpha val="43000"/>
                              </a:schemeClr>
                            </a:outerShdw>
                          </a:effectLst>
                          <a:latin typeface="Cambria Math"/>
                        </a:rPr>
                        <m:t>)</m:t>
                      </m:r>
                    </m:oMath>
                  </m:oMathPara>
                </a14:m>
                <a:endParaRPr lang="en-GB" sz="2000" b="1" dirty="0">
                  <a:solidFill>
                    <a:schemeClr val="bg2"/>
                  </a:solidFill>
                  <a:effectLst>
                    <a:outerShdw blurRad="50800" dist="38100" dir="2700000" algn="tl" rotWithShape="0">
                      <a:schemeClr val="accent4">
                        <a:alpha val="43000"/>
                      </a:schemeClr>
                    </a:outerShdw>
                  </a:effectLst>
                  <a:latin typeface="Arial Bold" charset="0"/>
                </a:endParaRPr>
              </a:p>
            </p:txBody>
          </p:sp>
        </mc:Choice>
        <mc:Fallback xmlns="">
          <p:sp>
            <p:nvSpPr>
              <p:cNvPr id="11" name="TextBox 10"/>
              <p:cNvSpPr txBox="1">
                <a:spLocks noRot="1" noChangeAspect="1" noMove="1" noResize="1" noEditPoints="1" noAdjustHandles="1" noChangeArrowheads="1" noChangeShapeType="1" noTextEdit="1"/>
              </p:cNvSpPr>
              <p:nvPr/>
            </p:nvSpPr>
            <p:spPr bwMode="auto">
              <a:xfrm>
                <a:off x="2450208" y="2906948"/>
                <a:ext cx="884538" cy="381643"/>
              </a:xfrm>
              <a:prstGeom prst="rect">
                <a:avLst/>
              </a:prstGeom>
              <a:blipFill rotWithShape="1">
                <a:blip r:embed="rId5"/>
                <a:stretch>
                  <a:fillRect r="-5517" b="-3064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bwMode="auto">
              <a:xfrm>
                <a:off x="4211250" y="3658494"/>
                <a:ext cx="884537" cy="38164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lIns="73152" tIns="36576" rIns="73152" bIns="36576" rtlCol="0">
                <a:spAutoFit/>
              </a:bodyPr>
              <a:lstStyle/>
              <a:p>
                <a:pPr eaLnBrk="1" hangingPunct="1">
                  <a:spcBef>
                    <a:spcPct val="50000"/>
                  </a:spcBef>
                </a:pPr>
                <a14:m>
                  <m:oMathPara xmlns:m="http://schemas.openxmlformats.org/officeDocument/2006/math">
                    <m:oMathParaPr>
                      <m:jc m:val="centerGroup"/>
                    </m:oMathParaPr>
                    <m:oMath xmlns:m="http://schemas.openxmlformats.org/officeDocument/2006/math">
                      <m:r>
                        <a:rPr lang="en-GB" sz="2000" b="1" i="1" smtClean="0">
                          <a:solidFill>
                            <a:schemeClr val="bg2"/>
                          </a:solidFill>
                          <a:effectLst>
                            <a:outerShdw blurRad="50800" dist="38100" dir="2700000" algn="tl" rotWithShape="0">
                              <a:schemeClr val="accent4">
                                <a:alpha val="43000"/>
                              </a:schemeClr>
                            </a:outerShdw>
                          </a:effectLst>
                          <a:latin typeface="Cambria Math"/>
                        </a:rPr>
                        <m:t>ℕ</m:t>
                      </m:r>
                      <m:r>
                        <a:rPr lang="en-US" sz="2000" b="1" i="1" smtClean="0">
                          <a:solidFill>
                            <a:schemeClr val="bg2"/>
                          </a:solidFill>
                          <a:effectLst>
                            <a:outerShdw blurRad="50800" dist="38100" dir="2700000" algn="tl" rotWithShape="0">
                              <a:schemeClr val="accent4">
                                <a:alpha val="43000"/>
                              </a:schemeClr>
                            </a:outerShdw>
                          </a:effectLst>
                          <a:latin typeface="Cambria Math"/>
                        </a:rPr>
                        <m:t>(</m:t>
                      </m:r>
                      <m:sSub>
                        <m:sSubPr>
                          <m:ctrlPr>
                            <a:rPr lang="en-GB" sz="2000" b="1" i="1" smtClean="0">
                              <a:solidFill>
                                <a:schemeClr val="bg2"/>
                              </a:solidFill>
                              <a:effectLst>
                                <a:outerShdw blurRad="50800" dist="38100" dir="2700000" algn="tl" rotWithShape="0">
                                  <a:schemeClr val="accent4">
                                    <a:alpha val="43000"/>
                                  </a:schemeClr>
                                </a:outerShdw>
                              </a:effectLst>
                              <a:latin typeface="Cambria Math" panose="02040503050406030204" pitchFamily="18" charset="0"/>
                            </a:rPr>
                          </m:ctrlPr>
                        </m:sSubPr>
                        <m:e>
                          <m:r>
                            <a:rPr lang="en-US" sz="2000" b="1" i="1" smtClean="0">
                              <a:solidFill>
                                <a:schemeClr val="bg2"/>
                              </a:solidFill>
                              <a:effectLst>
                                <a:outerShdw blurRad="50800" dist="38100" dir="2700000" algn="tl" rotWithShape="0">
                                  <a:schemeClr val="accent4">
                                    <a:alpha val="43000"/>
                                  </a:schemeClr>
                                </a:outerShdw>
                              </a:effectLst>
                              <a:latin typeface="Cambria Math"/>
                            </a:rPr>
                            <m:t>𝒙</m:t>
                          </m:r>
                        </m:e>
                        <m:sub>
                          <m:r>
                            <a:rPr lang="en-US" sz="2000" b="1" i="1" smtClean="0">
                              <a:solidFill>
                                <a:schemeClr val="bg2"/>
                              </a:solidFill>
                              <a:effectLst>
                                <a:outerShdw blurRad="50800" dist="38100" dir="2700000" algn="tl" rotWithShape="0">
                                  <a:schemeClr val="accent4">
                                    <a:alpha val="43000"/>
                                  </a:schemeClr>
                                </a:outerShdw>
                              </a:effectLst>
                              <a:latin typeface="Cambria Math"/>
                            </a:rPr>
                            <m:t>𝟎</m:t>
                          </m:r>
                        </m:sub>
                      </m:sSub>
                      <m:r>
                        <a:rPr lang="en-US" sz="2000" b="1" i="1" smtClean="0">
                          <a:solidFill>
                            <a:schemeClr val="bg2"/>
                          </a:solidFill>
                          <a:effectLst>
                            <a:outerShdw blurRad="50800" dist="38100" dir="2700000" algn="tl" rotWithShape="0">
                              <a:schemeClr val="accent4">
                                <a:alpha val="43000"/>
                              </a:schemeClr>
                            </a:outerShdw>
                          </a:effectLst>
                          <a:latin typeface="Cambria Math"/>
                        </a:rPr>
                        <m:t>)</m:t>
                      </m:r>
                    </m:oMath>
                  </m:oMathPara>
                </a14:m>
                <a:endParaRPr lang="en-GB" sz="2000" b="1" dirty="0">
                  <a:solidFill>
                    <a:schemeClr val="bg2"/>
                  </a:solidFill>
                  <a:effectLst>
                    <a:outerShdw blurRad="50800" dist="38100" dir="2700000" algn="tl" rotWithShape="0">
                      <a:schemeClr val="accent4">
                        <a:alpha val="43000"/>
                      </a:schemeClr>
                    </a:outerShdw>
                  </a:effectLst>
                  <a:latin typeface="Arial Bold" charset="0"/>
                </a:endParaRPr>
              </a:p>
            </p:txBody>
          </p:sp>
        </mc:Choice>
        <mc:Fallback xmlns="">
          <p:sp>
            <p:nvSpPr>
              <p:cNvPr id="13" name="TextBox 12"/>
              <p:cNvSpPr txBox="1">
                <a:spLocks noRot="1" noChangeAspect="1" noMove="1" noResize="1" noEditPoints="1" noAdjustHandles="1" noChangeArrowheads="1" noChangeShapeType="1" noTextEdit="1"/>
              </p:cNvSpPr>
              <p:nvPr/>
            </p:nvSpPr>
            <p:spPr bwMode="auto">
              <a:xfrm>
                <a:off x="4211250" y="3658494"/>
                <a:ext cx="884537" cy="381643"/>
              </a:xfrm>
              <a:prstGeom prst="rect">
                <a:avLst/>
              </a:prstGeom>
              <a:blipFill rotWithShape="1">
                <a:blip r:embed="rId6"/>
                <a:stretch>
                  <a:fillRect r="-5517" b="-2857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bwMode="auto">
              <a:xfrm>
                <a:off x="4038600" y="913757"/>
                <a:ext cx="488595" cy="38164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lIns="73152" tIns="36576" rIns="73152" bIns="36576" rtlCol="0">
                <a:spAutoFit/>
              </a:bodyPr>
              <a:lstStyle/>
              <a:p>
                <a:pPr eaLnBrk="1" hangingPunct="1">
                  <a:spcBef>
                    <a:spcPct val="50000"/>
                  </a:spcBef>
                </a:pPr>
                <a14:m>
                  <m:oMathPara xmlns:m="http://schemas.openxmlformats.org/officeDocument/2006/math">
                    <m:oMathParaPr>
                      <m:jc m:val="centerGroup"/>
                    </m:oMathParaPr>
                    <m:oMath xmlns:m="http://schemas.openxmlformats.org/officeDocument/2006/math">
                      <m:sSub>
                        <m:sSubPr>
                          <m:ctrlPr>
                            <a:rPr lang="en-GB" sz="2000" b="1" i="1" smtClean="0">
                              <a:solidFill>
                                <a:schemeClr val="bg2"/>
                              </a:solidFill>
                              <a:effectLst>
                                <a:outerShdw blurRad="50800" dist="38100" dir="2700000" algn="tl" rotWithShape="0">
                                  <a:schemeClr val="accent4">
                                    <a:alpha val="43000"/>
                                  </a:schemeClr>
                                </a:outerShdw>
                              </a:effectLst>
                              <a:latin typeface="Cambria Math" panose="02040503050406030204" pitchFamily="18" charset="0"/>
                            </a:rPr>
                          </m:ctrlPr>
                        </m:sSubPr>
                        <m:e>
                          <m:r>
                            <a:rPr lang="en-US" sz="2000" b="1" i="1" smtClean="0">
                              <a:solidFill>
                                <a:schemeClr val="bg2"/>
                              </a:solidFill>
                              <a:effectLst>
                                <a:outerShdw blurRad="50800" dist="38100" dir="2700000" algn="tl" rotWithShape="0">
                                  <a:schemeClr val="accent4">
                                    <a:alpha val="43000"/>
                                  </a:schemeClr>
                                </a:outerShdw>
                              </a:effectLst>
                              <a:latin typeface="Cambria Math"/>
                            </a:rPr>
                            <m:t>𝒙</m:t>
                          </m:r>
                        </m:e>
                        <m:sub>
                          <m:r>
                            <a:rPr lang="en-US" sz="2000" b="1" i="1" smtClean="0">
                              <a:solidFill>
                                <a:schemeClr val="bg2"/>
                              </a:solidFill>
                              <a:effectLst>
                                <a:outerShdw blurRad="50800" dist="38100" dir="2700000" algn="tl" rotWithShape="0">
                                  <a:schemeClr val="accent4">
                                    <a:alpha val="43000"/>
                                  </a:schemeClr>
                                </a:outerShdw>
                              </a:effectLst>
                              <a:latin typeface="Cambria Math"/>
                            </a:rPr>
                            <m:t>𝟎</m:t>
                          </m:r>
                        </m:sub>
                      </m:sSub>
                    </m:oMath>
                  </m:oMathPara>
                </a14:m>
                <a:endParaRPr lang="en-GB" sz="2000" b="1" dirty="0">
                  <a:solidFill>
                    <a:schemeClr val="bg2"/>
                  </a:solidFill>
                  <a:effectLst>
                    <a:outerShdw blurRad="50800" dist="38100" dir="2700000" algn="tl" rotWithShape="0">
                      <a:schemeClr val="accent4">
                        <a:alpha val="43000"/>
                      </a:schemeClr>
                    </a:outerShdw>
                  </a:effectLst>
                  <a:latin typeface="Arial Bold" charset="0"/>
                </a:endParaRPr>
              </a:p>
            </p:txBody>
          </p:sp>
        </mc:Choice>
        <mc:Fallback xmlns="">
          <p:sp>
            <p:nvSpPr>
              <p:cNvPr id="14" name="TextBox 13"/>
              <p:cNvSpPr txBox="1">
                <a:spLocks noRot="1" noChangeAspect="1" noMove="1" noResize="1" noEditPoints="1" noAdjustHandles="1" noChangeArrowheads="1" noChangeShapeType="1" noTextEdit="1"/>
              </p:cNvSpPr>
              <p:nvPr/>
            </p:nvSpPr>
            <p:spPr bwMode="auto">
              <a:xfrm>
                <a:off x="4038600" y="913757"/>
                <a:ext cx="488595" cy="381643"/>
              </a:xfrm>
              <a:prstGeom prst="rect">
                <a:avLst/>
              </a:prstGeom>
              <a:blipFill rotWithShape="1">
                <a:blip r:embed="rId7"/>
                <a:stretch>
                  <a:fillRect b="-1428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2" name="Slide Number Placeholder 1"/>
          <p:cNvSpPr>
            <a:spLocks noGrp="1"/>
          </p:cNvSpPr>
          <p:nvPr>
            <p:ph type="sldNum" sz="quarter" idx="10"/>
          </p:nvPr>
        </p:nvSpPr>
        <p:spPr/>
        <p:txBody>
          <a:bodyPr/>
          <a:lstStyle/>
          <a:p>
            <a:fld id="{FF1FF72B-FD9A-47D5-8BF7-3039EF6E51FB}" type="slidenum">
              <a:rPr lang="en-US" smtClean="0"/>
              <a:t>9</a:t>
            </a:fld>
            <a:endParaRPr lang="en-US"/>
          </a:p>
        </p:txBody>
      </p:sp>
      <mc:AlternateContent xmlns:mc="http://schemas.openxmlformats.org/markup-compatibility/2006" xmlns:a14="http://schemas.microsoft.com/office/drawing/2010/main">
        <mc:Choice Requires="a14">
          <p:sp>
            <p:nvSpPr>
              <p:cNvPr id="7" name="Rectangle 6"/>
              <p:cNvSpPr/>
              <p:nvPr/>
            </p:nvSpPr>
            <p:spPr>
              <a:xfrm>
                <a:off x="4572000" y="934953"/>
                <a:ext cx="2222467" cy="6652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a:rPr>
                            <m:t>𝑎</m:t>
                          </m:r>
                        </m:e>
                        <m:sub>
                          <m:sSub>
                            <m:sSubPr>
                              <m:ctrlPr>
                                <a:rPr lang="en-US" i="1">
                                  <a:latin typeface="Cambria Math" panose="02040503050406030204" pitchFamily="18" charset="0"/>
                                </a:rPr>
                              </m:ctrlPr>
                            </m:sSubPr>
                            <m:e>
                              <m:r>
                                <a:rPr lang="en-US" i="1">
                                  <a:latin typeface="Cambria Math"/>
                                </a:rPr>
                                <m:t>𝑥</m:t>
                              </m:r>
                            </m:e>
                            <m:sub>
                              <m:r>
                                <a:rPr lang="en-US" i="1">
                                  <a:latin typeface="Cambria Math"/>
                                </a:rPr>
                                <m:t>0</m:t>
                              </m:r>
                            </m:sub>
                          </m:sSub>
                          <m:r>
                            <a:rPr lang="en-US" i="1">
                              <a:latin typeface="Cambria Math"/>
                              <a:ea typeface="Cambria Math"/>
                            </a:rPr>
                            <m:t>→</m:t>
                          </m:r>
                          <m:sSub>
                            <m:sSubPr>
                              <m:ctrlPr>
                                <a:rPr lang="en-US" i="1">
                                  <a:latin typeface="Cambria Math" panose="02040503050406030204" pitchFamily="18" charset="0"/>
                                </a:rPr>
                              </m:ctrlPr>
                            </m:sSubPr>
                            <m:e>
                              <m:r>
                                <a:rPr lang="en-US" i="1">
                                  <a:latin typeface="Cambria Math"/>
                                </a:rPr>
                                <m:t>𝑥</m:t>
                              </m:r>
                            </m:e>
                            <m:sub>
                              <m:r>
                                <a:rPr lang="en-US" i="1">
                                  <a:latin typeface="Cambria Math"/>
                                </a:rPr>
                                <m:t>1</m:t>
                              </m:r>
                            </m:sub>
                          </m:sSub>
                        </m:sub>
                      </m:sSub>
                      <m:r>
                        <a:rPr lang="en-US" i="1">
                          <a:latin typeface="Cambria Math"/>
                        </a:rPr>
                        <m:t>=</m:t>
                      </m:r>
                      <m:f>
                        <m:fPr>
                          <m:ctrlPr>
                            <a:rPr lang="en-US" i="1">
                              <a:latin typeface="Cambria Math" panose="02040503050406030204" pitchFamily="18" charset="0"/>
                            </a:rPr>
                          </m:ctrlPr>
                        </m:fPr>
                        <m:num>
                          <m:r>
                            <a:rPr lang="en-US" i="1">
                              <a:latin typeface="Cambria Math"/>
                              <a:ea typeface="Cambria Math"/>
                            </a:rPr>
                            <m:t>ℕ</m:t>
                          </m:r>
                          <m:r>
                            <a:rPr lang="en-US" i="1">
                              <a:latin typeface="Cambria Math"/>
                            </a:rPr>
                            <m:t>(</m:t>
                          </m:r>
                          <m:sSub>
                            <m:sSubPr>
                              <m:ctrlPr>
                                <a:rPr lang="en-US" i="1">
                                  <a:latin typeface="Cambria Math" panose="02040503050406030204" pitchFamily="18" charset="0"/>
                                </a:rPr>
                              </m:ctrlPr>
                            </m:sSubPr>
                            <m:e>
                              <m:r>
                                <a:rPr lang="en-US" i="1">
                                  <a:latin typeface="Cambria Math"/>
                                </a:rPr>
                                <m:t>𝑥</m:t>
                              </m:r>
                            </m:e>
                            <m:sub>
                              <m:r>
                                <a:rPr lang="en-US" b="0" i="1" smtClean="0">
                                  <a:latin typeface="Cambria Math" panose="02040503050406030204" pitchFamily="18" charset="0"/>
                                </a:rPr>
                                <m:t>1</m:t>
                              </m:r>
                            </m:sub>
                          </m:sSub>
                          <m:r>
                            <a:rPr lang="en-US" i="1">
                              <a:latin typeface="Cambria Math"/>
                            </a:rPr>
                            <m:t>)</m:t>
                          </m:r>
                        </m:num>
                        <m:den>
                          <m:r>
                            <a:rPr lang="en-US" i="1">
                              <a:latin typeface="Cambria Math"/>
                              <a:ea typeface="Cambria Math"/>
                            </a:rPr>
                            <m:t>ℕ</m:t>
                          </m:r>
                          <m:d>
                            <m:dPr>
                              <m:ctrlPr>
                                <a:rPr lang="en-US" i="1">
                                  <a:latin typeface="Cambria Math" panose="02040503050406030204" pitchFamily="18" charset="0"/>
                                  <a:ea typeface="Cambria Math"/>
                                </a:rPr>
                              </m:ctrlPr>
                            </m:dPr>
                            <m:e>
                              <m:sSub>
                                <m:sSubPr>
                                  <m:ctrlPr>
                                    <a:rPr lang="en-US" i="1">
                                      <a:latin typeface="Cambria Math" panose="02040503050406030204" pitchFamily="18" charset="0"/>
                                    </a:rPr>
                                  </m:ctrlPr>
                                </m:sSubPr>
                                <m:e>
                                  <m:r>
                                    <a:rPr lang="en-US" i="1">
                                      <a:latin typeface="Cambria Math"/>
                                    </a:rPr>
                                    <m:t>𝑥</m:t>
                                  </m:r>
                                </m:e>
                                <m:sub>
                                  <m:r>
                                    <a:rPr lang="en-US" b="0" i="1" smtClean="0">
                                      <a:latin typeface="Cambria Math" panose="02040503050406030204" pitchFamily="18" charset="0"/>
                                    </a:rPr>
                                    <m:t>0</m:t>
                                  </m:r>
                                </m:sub>
                              </m:sSub>
                            </m:e>
                          </m:d>
                        </m:den>
                      </m:f>
                      <m:r>
                        <a:rPr lang="en-US" i="1">
                          <a:latin typeface="Cambria Math"/>
                        </a:rPr>
                        <m:t>&gt;1</m:t>
                      </m:r>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4572000" y="934953"/>
                <a:ext cx="2222467" cy="665247"/>
              </a:xfrm>
              <a:prstGeom prst="rect">
                <a:avLst/>
              </a:prstGeom>
              <a:blipFill rotWithShape="0">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61018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Custom Design">
  <a:themeElements>
    <a:clrScheme name="Custom 1">
      <a:dk1>
        <a:srgbClr val="141313"/>
      </a:dk1>
      <a:lt1>
        <a:srgbClr val="787972"/>
      </a:lt1>
      <a:dk2>
        <a:srgbClr val="FFEDD6"/>
      </a:dk2>
      <a:lt2>
        <a:srgbClr val="96714E"/>
      </a:lt2>
      <a:accent1>
        <a:srgbClr val="F5BF66"/>
      </a:accent1>
      <a:accent2>
        <a:srgbClr val="D74820"/>
      </a:accent2>
      <a:accent3>
        <a:srgbClr val="58453A"/>
      </a:accent3>
      <a:accent4>
        <a:srgbClr val="FFFFFE"/>
      </a:accent4>
      <a:accent5>
        <a:srgbClr val="F6C066"/>
      </a:accent5>
      <a:accent6>
        <a:srgbClr val="D84820"/>
      </a:accent6>
      <a:hlink>
        <a:srgbClr val="FFFFFE"/>
      </a:hlink>
      <a:folHlink>
        <a:srgbClr val="76777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lIns="73152" tIns="36576" rIns="73152" bIns="36576">
        <a:spAutoFit/>
      </a:bodyPr>
      <a:lstStyle>
        <a:defPPr eaLnBrk="1" hangingPunct="1">
          <a:spcBef>
            <a:spcPct val="50000"/>
          </a:spcBef>
          <a:defRPr sz="2000" b="1" dirty="0">
            <a:solidFill>
              <a:schemeClr val="bg2"/>
            </a:solidFill>
            <a:effectLst>
              <a:outerShdw blurRad="50800" dist="38100" dir="2700000" algn="tl" rotWithShape="0">
                <a:schemeClr val="accent4">
                  <a:alpha val="43000"/>
                </a:schemeClr>
              </a:outerShdw>
            </a:effectLst>
            <a:latin typeface="Arial Bold" charset="0"/>
          </a:defRPr>
        </a:defPPr>
      </a:lstStyle>
    </a:txDef>
  </a:objectDefaults>
  <a:extraClrSchemeLst>
    <a:extraClrScheme>
      <a:clrScheme name="Custom Design 1">
        <a:dk1>
          <a:srgbClr val="A47F33"/>
        </a:dk1>
        <a:lt1>
          <a:srgbClr val="FFFFFF"/>
        </a:lt1>
        <a:dk2>
          <a:srgbClr val="483225"/>
        </a:dk2>
        <a:lt2>
          <a:srgbClr val="FFFFFF"/>
        </a:lt2>
        <a:accent1>
          <a:srgbClr val="92BFEB"/>
        </a:accent1>
        <a:accent2>
          <a:srgbClr val="F99D1C"/>
        </a:accent2>
        <a:accent3>
          <a:srgbClr val="B1ADAC"/>
        </a:accent3>
        <a:accent4>
          <a:srgbClr val="DADADA"/>
        </a:accent4>
        <a:accent5>
          <a:srgbClr val="C7DCF3"/>
        </a:accent5>
        <a:accent6>
          <a:srgbClr val="E28E18"/>
        </a:accent6>
        <a:hlink>
          <a:srgbClr val="A4D767"/>
        </a:hlink>
        <a:folHlink>
          <a:srgbClr val="00308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TotalTime>
  <Words>4391</Words>
  <Application>Microsoft Office PowerPoint</Application>
  <PresentationFormat>Custom</PresentationFormat>
  <Paragraphs>448</Paragraphs>
  <Slides>43</Slides>
  <Notes>43</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Georgia</vt:lpstr>
      <vt:lpstr>Wingdings</vt:lpstr>
      <vt:lpstr>Arial Bold</vt:lpstr>
      <vt:lpstr>Cambria Math</vt:lpstr>
      <vt:lpstr>Arial</vt:lpstr>
      <vt:lpstr>MS PGothic</vt:lpstr>
      <vt:lpstr>Custom Design</vt:lpstr>
      <vt:lpstr>PowerPoint Presentation</vt:lpstr>
      <vt:lpstr>Markov Chains</vt:lpstr>
      <vt:lpstr>Markov Chain: Introduction</vt:lpstr>
      <vt:lpstr>Markov Chain</vt:lpstr>
      <vt:lpstr>Markov Chain</vt:lpstr>
      <vt:lpstr>Metropolis-Hastings Algorithm</vt:lpstr>
      <vt:lpstr>Metropolis-Hastings (MH) Algorithm</vt:lpstr>
      <vt:lpstr>Metropolis-Hastings: Example</vt:lpstr>
      <vt:lpstr>Metropolis-Hastings: Example</vt:lpstr>
      <vt:lpstr>Metropolis-Hastings: Example</vt:lpstr>
      <vt:lpstr>Metropolis-Hastings: Example</vt:lpstr>
      <vt:lpstr>Metropolis-Hastings: Example</vt:lpstr>
      <vt:lpstr>Metropolis-Hastings: Example</vt:lpstr>
      <vt:lpstr>Metropolis-Hastings: Example</vt:lpstr>
      <vt:lpstr>Metropolis-Hastings: Example</vt:lpstr>
      <vt:lpstr>Metropolis-Hastings: Example</vt:lpstr>
      <vt:lpstr>Importance Sampling for M-H</vt:lpstr>
      <vt:lpstr>Correspondence Table</vt:lpstr>
      <vt:lpstr>Metropolis Light Transport</vt:lpstr>
      <vt:lpstr>Image Generation</vt:lpstr>
      <vt:lpstr>Metropolis Light Transport</vt:lpstr>
      <vt:lpstr>Measurement Contribution</vt:lpstr>
      <vt:lpstr>Measurement Contribution</vt:lpstr>
      <vt:lpstr>Comparing Paths</vt:lpstr>
      <vt:lpstr>Path Integral</vt:lpstr>
      <vt:lpstr>Metropolis Light Transport</vt:lpstr>
      <vt:lpstr>Advantages</vt:lpstr>
      <vt:lpstr>Energy redistribution path tracing [Cline05]</vt:lpstr>
      <vt:lpstr>Variations and Improvements</vt:lpstr>
      <vt:lpstr>Normalization and Start-up Bias in MLT</vt:lpstr>
      <vt:lpstr>Differences to MCMC</vt:lpstr>
      <vt:lpstr>Mutation Strategies and  Their Properties</vt:lpstr>
      <vt:lpstr>Good Mutation Criteria</vt:lpstr>
      <vt:lpstr>Existing Mutation Strategies</vt:lpstr>
      <vt:lpstr>Veach Mutations</vt:lpstr>
      <vt:lpstr>Kelemen Mutation</vt:lpstr>
      <vt:lpstr>Kelemen Mutation, Part II</vt:lpstr>
      <vt:lpstr>Manifold Exploration Mutation</vt:lpstr>
      <vt:lpstr>Combinations</vt:lpstr>
      <vt:lpstr>Population Monte Carlo Light Transport</vt:lpstr>
      <vt:lpstr>Population Monte Carlo Framework</vt:lpstr>
      <vt:lpstr>Population Monte Carlo ERPT [Lai07]</vt:lpstr>
      <vt:lpstr>Part one questions?</vt:lpstr>
    </vt:vector>
  </TitlesOfParts>
  <Manager>Anton S. Kaplanyan</Manager>
  <Company>KIT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Recent Advances in Light Transport</dc:title>
  <dc:subject>Recent Advances in Light Transport</dc:subject>
  <dc:creator>Anton S. Kaplanyan</dc:creator>
  <cp:keywords>light transport</cp:keywords>
  <cp:lastModifiedBy>Anton</cp:lastModifiedBy>
  <cp:revision>433</cp:revision>
  <cp:lastPrinted>2014-02-27T11:01:57Z</cp:lastPrinted>
  <dcterms:created xsi:type="dcterms:W3CDTF">2012-02-14T22:43:59Z</dcterms:created>
  <dcterms:modified xsi:type="dcterms:W3CDTF">2014-04-07T08:56:32Z</dcterms:modified>
  <cp:category>global illumination, light transport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fs.IsStoryboard">
    <vt:bool>true</vt:bool>
  </property>
</Properties>
</file>